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31"/>
  </p:notesMasterIdLst>
  <p:sldIdLst>
    <p:sldId id="765" r:id="rId5"/>
    <p:sldId id="756" r:id="rId6"/>
    <p:sldId id="783" r:id="rId7"/>
    <p:sldId id="258" r:id="rId8"/>
    <p:sldId id="747" r:id="rId9"/>
    <p:sldId id="313" r:id="rId10"/>
    <p:sldId id="503" r:id="rId11"/>
    <p:sldId id="501" r:id="rId12"/>
    <p:sldId id="314" r:id="rId13"/>
    <p:sldId id="315" r:id="rId14"/>
    <p:sldId id="316" r:id="rId15"/>
    <p:sldId id="331" r:id="rId16"/>
    <p:sldId id="333" r:id="rId17"/>
    <p:sldId id="334" r:id="rId18"/>
    <p:sldId id="335" r:id="rId19"/>
    <p:sldId id="336" r:id="rId20"/>
    <p:sldId id="681" r:id="rId21"/>
    <p:sldId id="784" r:id="rId22"/>
    <p:sldId id="785" r:id="rId23"/>
    <p:sldId id="786" r:id="rId24"/>
    <p:sldId id="787" r:id="rId25"/>
    <p:sldId id="788" r:id="rId26"/>
    <p:sldId id="789" r:id="rId27"/>
    <p:sldId id="781" r:id="rId28"/>
    <p:sldId id="790" r:id="rId29"/>
    <p:sldId id="7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915AEB27-D919-4245-B3CF-417E2D1C6A8D}">
          <p14:sldIdLst>
            <p14:sldId id="765"/>
          </p14:sldIdLst>
        </p14:section>
        <p14:section name="Introduction to session" id="{2B7E14A9-DC57-4BC3-9CAA-23D5BDE14BB6}">
          <p14:sldIdLst>
            <p14:sldId id="756"/>
            <p14:sldId id="783"/>
            <p14:sldId id="258"/>
            <p14:sldId id="747"/>
            <p14:sldId id="313"/>
            <p14:sldId id="503"/>
            <p14:sldId id="501"/>
            <p14:sldId id="314"/>
            <p14:sldId id="315"/>
            <p14:sldId id="316"/>
            <p14:sldId id="331"/>
            <p14:sldId id="333"/>
            <p14:sldId id="334"/>
            <p14:sldId id="335"/>
            <p14:sldId id="336"/>
          </p14:sldIdLst>
        </p14:section>
        <p14:section name="End" id="{E68EDB49-698C-40E3-A813-442E8CF2A165}">
          <p14:sldIdLst>
            <p14:sldId id="681"/>
            <p14:sldId id="784"/>
            <p14:sldId id="785"/>
            <p14:sldId id="786"/>
            <p14:sldId id="787"/>
            <p14:sldId id="788"/>
            <p14:sldId id="789"/>
            <p14:sldId id="781"/>
            <p14:sldId id="790"/>
            <p14:sldId id="7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5" autoAdjust="0"/>
    <p:restoredTop sz="71152" autoAdjust="0"/>
  </p:normalViewPr>
  <p:slideViewPr>
    <p:cSldViewPr snapToGrid="0">
      <p:cViewPr varScale="1">
        <p:scale>
          <a:sx n="81" d="100"/>
          <a:sy n="81" d="100"/>
        </p:scale>
        <p:origin x="5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 Vivek" userId="fb4933bf-21b9-4f7a-9ea0-84d648d6cd32" providerId="ADAL" clId="{C2044943-9657-43D3-B6EE-38F6A4481C9A}"/>
    <pc:docChg chg="modSld">
      <pc:chgData name="Patel Vivek" userId="fb4933bf-21b9-4f7a-9ea0-84d648d6cd32" providerId="ADAL" clId="{C2044943-9657-43D3-B6EE-38F6A4481C9A}" dt="2018-12-15T20:47:49.266" v="1" actId="6549"/>
      <pc:docMkLst>
        <pc:docMk/>
      </pc:docMkLst>
      <pc:sldChg chg="modNotesTx">
        <pc:chgData name="Patel Vivek" userId="fb4933bf-21b9-4f7a-9ea0-84d648d6cd32" providerId="ADAL" clId="{C2044943-9657-43D3-B6EE-38F6A4481C9A}" dt="2018-12-15T20:47:31.580" v="0" actId="6549"/>
        <pc:sldMkLst>
          <pc:docMk/>
          <pc:sldMk cId="3692803545" sldId="258"/>
        </pc:sldMkLst>
      </pc:sldChg>
      <pc:sldChg chg="modNotesTx">
        <pc:chgData name="Patel Vivek" userId="fb4933bf-21b9-4f7a-9ea0-84d648d6cd32" providerId="ADAL" clId="{C2044943-9657-43D3-B6EE-38F6A4481C9A}" dt="2018-12-15T20:47:49.266" v="1" actId="6549"/>
        <pc:sldMkLst>
          <pc:docMk/>
          <pc:sldMk cId="4138577721" sldId="7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11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37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04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52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-Quick Insight</a:t>
            </a:r>
          </a:p>
          <a:p>
            <a:r>
              <a:rPr lang="en-US" dirty="0"/>
              <a:t>-Q&amp;A</a:t>
            </a:r>
          </a:p>
          <a:p>
            <a:r>
              <a:rPr lang="en-US" dirty="0"/>
              <a:t>-Bookmark</a:t>
            </a:r>
          </a:p>
          <a:p>
            <a:r>
              <a:rPr lang="en-US" dirty="0"/>
              <a:t>-Spotlight</a:t>
            </a:r>
          </a:p>
          <a:p>
            <a:r>
              <a:rPr lang="en-US" dirty="0"/>
              <a:t>-Drill Through</a:t>
            </a:r>
          </a:p>
          <a:p>
            <a:r>
              <a:rPr lang="en-US" dirty="0"/>
              <a:t>-Right click and Explain Increase --&gt; Select Different chart</a:t>
            </a:r>
          </a:p>
          <a:p>
            <a:r>
              <a:rPr lang="en-US" dirty="0"/>
              <a:t>-Q&amp;A in Desktop</a:t>
            </a:r>
          </a:p>
          <a:p>
            <a:r>
              <a:rPr lang="en-US" dirty="0"/>
              <a:t>-Improving Q&amp;A</a:t>
            </a:r>
          </a:p>
          <a:p>
            <a:r>
              <a:rPr lang="en-US" dirty="0"/>
              <a:t>-</a:t>
            </a:r>
            <a:r>
              <a:rPr lang="en-US" dirty="0" err="1"/>
              <a:t>POPup</a:t>
            </a:r>
            <a:r>
              <a:rPr lang="en-US" dirty="0"/>
              <a:t> Q&amp;A</a:t>
            </a:r>
          </a:p>
          <a:p>
            <a:r>
              <a:rPr lang="en-US" dirty="0"/>
              <a:t>-</a:t>
            </a:r>
            <a:r>
              <a:rPr lang="en-US" dirty="0" err="1"/>
              <a:t>Followup</a:t>
            </a:r>
            <a:r>
              <a:rPr lang="en-US" dirty="0"/>
              <a:t> 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6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9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7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7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0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94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6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7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9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8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7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37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Photo_Option">
    <p:bg>
      <p:bgPr>
        <a:solidFill>
          <a:srgbClr val="40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715893" y="3435277"/>
            <a:ext cx="6505306" cy="116549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0984">
                      <a:schemeClr val="tx1"/>
                    </a:gs>
                    <a:gs pos="74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2DC5A-FA40-466F-9392-371D4E574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17451" y="1635896"/>
            <a:ext cx="6503748" cy="941520"/>
          </a:xfrm>
        </p:spPr>
        <p:txBody>
          <a:bodyPr lIns="182880" tIns="146304" rIns="182880" bIns="146304"/>
          <a:lstStyle>
            <a:lvl1pPr marL="0" indent="0">
              <a:buNone/>
              <a:defRPr sz="4705"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54470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6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7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0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0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5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5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FACCD-C919-44CC-92D4-375B7023AC13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4CBE3-1647-446E-83A0-529CF1C3A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5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1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hyperlink" Target="https://www.linkedin.com/in/insight2action/" TargetMode="External"/><Relationship Id="rId12" Type="http://schemas.openxmlformats.org/officeDocument/2006/relationships/image" Target="../media/image6.png"/><Relationship Id="rId17" Type="http://schemas.openxmlformats.org/officeDocument/2006/relationships/hyperlink" Target="mailto:Insight2Actions@outlook.com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en.wikipedia.org/wiki/File:Twitter_bird_logo_2012.svg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hyperlink" Target="https://www.pbiusergroup.com/people/vivek-patel" TargetMode="External"/><Relationship Id="rId19" Type="http://schemas.openxmlformats.org/officeDocument/2006/relationships/image" Target="../media/image11.svg"/><Relationship Id="rId4" Type="http://schemas.openxmlformats.org/officeDocument/2006/relationships/hyperlink" Target="https://twitter.com/Vivek_Patel_PBI" TargetMode="External"/><Relationship Id="rId9" Type="http://schemas.openxmlformats.org/officeDocument/2006/relationships/hyperlink" Target="http://compliancebuilding.com/2014/11/06/linkedin-and-compliance-for-private-funds" TargetMode="External"/><Relationship Id="rId14" Type="http://schemas.openxmlformats.org/officeDocument/2006/relationships/hyperlink" Target="https://www.facebook.com/Insight2actions4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floor, table&#10;&#10;Description automatically generated">
            <a:extLst>
              <a:ext uri="{FF2B5EF4-FFF2-40B4-BE49-F238E27FC236}">
                <a16:creationId xmlns:a16="http://schemas.microsoft.com/office/drawing/2014/main" id="{7E36DE11-BB42-42F4-97EE-B65A843FF0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r="1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70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crosoft">
            <a:extLst>
              <a:ext uri="{FF2B5EF4-FFF2-40B4-BE49-F238E27FC236}">
                <a16:creationId xmlns:a16="http://schemas.microsoft.com/office/drawing/2014/main" id="{0A6E953B-2EF1-4416-816B-3387B5B73F7B}"/>
              </a:ext>
            </a:extLst>
          </p:cNvPr>
          <p:cNvSpPr/>
          <p:nvPr/>
        </p:nvSpPr>
        <p:spPr>
          <a:xfrm>
            <a:off x="463537" y="1529496"/>
            <a:ext cx="6726098" cy="72093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Quick Insights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490A33AA-D381-4405-9DE0-8CA5F696E884}"/>
              </a:ext>
            </a:extLst>
          </p:cNvPr>
          <p:cNvGrpSpPr/>
          <p:nvPr/>
        </p:nvGrpSpPr>
        <p:grpSpPr>
          <a:xfrm>
            <a:off x="3715777" y="-93530"/>
            <a:ext cx="10267604" cy="6838127"/>
            <a:chOff x="3789652" y="-96837"/>
            <a:chExt cx="10476219" cy="69770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7A7D21D-5FAA-4023-A41E-E009BCA0C1E2}"/>
                </a:ext>
              </a:extLst>
            </p:cNvPr>
            <p:cNvGrpSpPr/>
            <p:nvPr/>
          </p:nvGrpSpPr>
          <p:grpSpPr>
            <a:xfrm>
              <a:off x="3789652" y="-96837"/>
              <a:ext cx="10476219" cy="6977062"/>
              <a:chOff x="2505168" y="243343"/>
              <a:chExt cx="7426139" cy="4945738"/>
            </a:xfrm>
          </p:grpSpPr>
          <p:pic>
            <p:nvPicPr>
              <p:cNvPr id="6" name="Picture 4" descr="https://pbiwebprod.blob.core.windows.net/webassets/images/Homepage_metal_large_2.png">
                <a:extLst>
                  <a:ext uri="{FF2B5EF4-FFF2-40B4-BE49-F238E27FC236}">
                    <a16:creationId xmlns:a16="http://schemas.microsoft.com/office/drawing/2014/main" id="{9C622450-2B8C-4437-A039-96D9E3BDA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168" y="243343"/>
                <a:ext cx="7426139" cy="4945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B00AC70-39E5-4206-BB7A-17C1C348B27F}"/>
                  </a:ext>
                </a:extLst>
              </p:cNvPr>
              <p:cNvSpPr/>
              <p:nvPr/>
            </p:nvSpPr>
            <p:spPr bwMode="auto">
              <a:xfrm>
                <a:off x="4400008" y="1003610"/>
                <a:ext cx="412595" cy="78058"/>
              </a:xfrm>
              <a:prstGeom prst="rect">
                <a:avLst/>
              </a:prstGeom>
              <a:solidFill>
                <a:srgbClr val="0000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22246D-3386-4C35-8F1F-20ED735EA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6706" y="902333"/>
              <a:ext cx="7800400" cy="4864608"/>
            </a:xfrm>
            <a:prstGeom prst="rect">
              <a:avLst/>
            </a:prstGeom>
          </p:spPr>
        </p:pic>
      </p:grpSp>
      <p:sp>
        <p:nvSpPr>
          <p:cNvPr id="8" name="Oval 5">
            <a:extLst>
              <a:ext uri="{FF2B5EF4-FFF2-40B4-BE49-F238E27FC236}">
                <a16:creationId xmlns:a16="http://schemas.microsoft.com/office/drawing/2014/main" id="{985C2830-C6FC-40FC-B801-34E96AE5F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43" y="3135800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881E171-F9B9-4292-8C19-415B5EB5CF23}"/>
              </a:ext>
            </a:extLst>
          </p:cNvPr>
          <p:cNvGrpSpPr/>
          <p:nvPr/>
        </p:nvGrpSpPr>
        <p:grpSpPr>
          <a:xfrm>
            <a:off x="724111" y="3525662"/>
            <a:ext cx="596948" cy="596948"/>
            <a:chOff x="630703" y="3489389"/>
            <a:chExt cx="822074" cy="822074"/>
          </a:xfrm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0D23A673-BB80-4F43-80CA-0055E6613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phone">
              <a:extLst>
                <a:ext uri="{FF2B5EF4-FFF2-40B4-BE49-F238E27FC236}">
                  <a16:creationId xmlns:a16="http://schemas.microsoft.com/office/drawing/2014/main" id="{A425FB09-7F25-4ADB-AAC7-F7757FFAD3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BE78036F-1A76-4BA2-9B2D-4400DE1A2B53}"/>
              </a:ext>
            </a:extLst>
          </p:cNvPr>
          <p:cNvGrpSpPr/>
          <p:nvPr/>
        </p:nvGrpSpPr>
        <p:grpSpPr>
          <a:xfrm>
            <a:off x="553094" y="4492080"/>
            <a:ext cx="598515" cy="596950"/>
            <a:chOff x="455932" y="4475444"/>
            <a:chExt cx="824231" cy="8220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2DCB1B-9160-4943-8124-612B9116D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" name="arrow_4">
              <a:extLst>
                <a:ext uri="{FF2B5EF4-FFF2-40B4-BE49-F238E27FC236}">
                  <a16:creationId xmlns:a16="http://schemas.microsoft.com/office/drawing/2014/main" id="{2BE82A0A-6304-4C42-8998-89126C3AE31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017E73A9-AEB6-40F2-AAF4-6576EB4D287D}"/>
              </a:ext>
            </a:extLst>
          </p:cNvPr>
          <p:cNvGrpSpPr/>
          <p:nvPr/>
        </p:nvGrpSpPr>
        <p:grpSpPr>
          <a:xfrm>
            <a:off x="1058234" y="5344858"/>
            <a:ext cx="596948" cy="600080"/>
            <a:chOff x="971615" y="5344987"/>
            <a:chExt cx="822074" cy="8263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81CAF7-8395-44DC-BD8F-E7BBB0C0C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" name="globe_2">
              <a:extLst>
                <a:ext uri="{FF2B5EF4-FFF2-40B4-BE49-F238E27FC236}">
                  <a16:creationId xmlns:a16="http://schemas.microsoft.com/office/drawing/2014/main" id="{A8C22B10-DB6E-4FFD-A595-1C972EC773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50354E54-F3A7-404F-A27A-6B932E6DC887}"/>
              </a:ext>
            </a:extLst>
          </p:cNvPr>
          <p:cNvGrpSpPr/>
          <p:nvPr/>
        </p:nvGrpSpPr>
        <p:grpSpPr>
          <a:xfrm>
            <a:off x="1973902" y="5678981"/>
            <a:ext cx="596948" cy="600080"/>
            <a:chOff x="1972828" y="5679567"/>
            <a:chExt cx="597103" cy="6002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3969E9-0C2F-443C-B8E2-B8914868E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828" y="5679567"/>
              <a:ext cx="597103" cy="60023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069DC71-6F2E-4FE1-8C5C-1E8C1E48A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8585" y="5831715"/>
              <a:ext cx="304718" cy="256991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396982F6-1EC4-4417-9E7B-FF6D1C3DAE9A}"/>
              </a:ext>
            </a:extLst>
          </p:cNvPr>
          <p:cNvGrpSpPr/>
          <p:nvPr/>
        </p:nvGrpSpPr>
        <p:grpSpPr>
          <a:xfrm>
            <a:off x="2913107" y="5344857"/>
            <a:ext cx="598515" cy="600082"/>
            <a:chOff x="2863895" y="5344987"/>
            <a:chExt cx="824231" cy="82638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FB73D1-B196-4398-B3E3-EF3DB3A88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" name="graph_6">
              <a:extLst>
                <a:ext uri="{FF2B5EF4-FFF2-40B4-BE49-F238E27FC236}">
                  <a16:creationId xmlns:a16="http://schemas.microsoft.com/office/drawing/2014/main" id="{F82C1C12-28C8-42A1-B297-34A82A7694F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9F84B9A4-F030-49A9-82C2-70A38EB7E1DC}"/>
              </a:ext>
            </a:extLst>
          </p:cNvPr>
          <p:cNvGrpSpPr/>
          <p:nvPr/>
        </p:nvGrpSpPr>
        <p:grpSpPr>
          <a:xfrm>
            <a:off x="3392869" y="4492081"/>
            <a:ext cx="596948" cy="596948"/>
            <a:chOff x="3353686" y="4475444"/>
            <a:chExt cx="822074" cy="822074"/>
          </a:xfrm>
        </p:grpSpPr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E72FF16A-1258-49F3-8E6A-7FAA3275A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" name="microphone_2">
              <a:extLst>
                <a:ext uri="{FF2B5EF4-FFF2-40B4-BE49-F238E27FC236}">
                  <a16:creationId xmlns:a16="http://schemas.microsoft.com/office/drawing/2014/main" id="{ED8D3522-A65F-4312-83F7-C53D41E86A0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7" name="Group 3">
            <a:extLst>
              <a:ext uri="{FF2B5EF4-FFF2-40B4-BE49-F238E27FC236}">
                <a16:creationId xmlns:a16="http://schemas.microsoft.com/office/drawing/2014/main" id="{E036659D-B271-42E6-948A-D9FAAA8998ED}"/>
              </a:ext>
            </a:extLst>
          </p:cNvPr>
          <p:cNvGrpSpPr/>
          <p:nvPr/>
        </p:nvGrpSpPr>
        <p:grpSpPr>
          <a:xfrm>
            <a:off x="2985574" y="3285429"/>
            <a:ext cx="1077417" cy="1077417"/>
            <a:chOff x="3289729" y="3595888"/>
            <a:chExt cx="609076" cy="609076"/>
          </a:xfrm>
          <a:solidFill>
            <a:srgbClr val="EDC30D"/>
          </a:solidFill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34CBD3F8-265E-4C78-95A2-889CD03D1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729" y="3595888"/>
              <a:ext cx="609076" cy="609076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 dirty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29" name="Group 4">
              <a:extLst>
                <a:ext uri="{FF2B5EF4-FFF2-40B4-BE49-F238E27FC236}">
                  <a16:creationId xmlns:a16="http://schemas.microsoft.com/office/drawing/2014/main" id="{6140BC63-638F-48C2-BF71-DF4BBA01D3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60561" y="3755481"/>
              <a:ext cx="477164" cy="332634"/>
              <a:chOff x="-1" y="13"/>
              <a:chExt cx="449" cy="313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083016B2-8E21-4842-8D9B-3E0E77C1C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grp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59799FFC-8378-4074-8D0D-D5ABFEE0E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grp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702D13C-9697-4331-913D-922A37884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grp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F6EC4702-04ED-426D-8E73-A93E4AF8A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grp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" name="Line 9">
                <a:extLst>
                  <a:ext uri="{FF2B5EF4-FFF2-40B4-BE49-F238E27FC236}">
                    <a16:creationId xmlns:a16="http://schemas.microsoft.com/office/drawing/2014/main" id="{5532369C-56CD-4F19-BB88-B2F4CF3E3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grp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" name="Line 10">
                <a:extLst>
                  <a:ext uri="{FF2B5EF4-FFF2-40B4-BE49-F238E27FC236}">
                    <a16:creationId xmlns:a16="http://schemas.microsoft.com/office/drawing/2014/main" id="{9053F4FE-BFEA-4423-800B-1DF7C9CA7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grp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D902C81D-E7C5-4A41-B1D0-343CC4B56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grp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4A2EE6B9-FB4E-42CA-A67E-EC374763C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7C35226E-83C8-4637-B5A3-D4DAF9CE3740}"/>
              </a:ext>
            </a:extLst>
          </p:cNvPr>
          <p:cNvGrpSpPr/>
          <p:nvPr/>
        </p:nvGrpSpPr>
        <p:grpSpPr>
          <a:xfrm>
            <a:off x="2466628" y="2887297"/>
            <a:ext cx="596948" cy="598513"/>
            <a:chOff x="2515124" y="2944551"/>
            <a:chExt cx="609076" cy="61067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1303BE-E33E-4DE4-98BF-48D052A98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77C786C-BD96-440F-A194-6F0BDAE74D6D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F2BEB50C-EF6D-4FFD-B355-2AA7B14C5E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00AE4E-D36E-479A-9222-96044D9AE0E7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26638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B2A3D76A-9B1D-4489-8E66-6DB18F518173}"/>
              </a:ext>
            </a:extLst>
          </p:cNvPr>
          <p:cNvGrpSpPr/>
          <p:nvPr/>
        </p:nvGrpSpPr>
        <p:grpSpPr>
          <a:xfrm>
            <a:off x="1483838" y="2887297"/>
            <a:ext cx="600082" cy="598513"/>
            <a:chOff x="1405308" y="2837772"/>
            <a:chExt cx="826389" cy="82423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833E60A-1850-4CA3-9D12-57ADDEA18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5" name="arrow_22">
              <a:extLst>
                <a:ext uri="{FF2B5EF4-FFF2-40B4-BE49-F238E27FC236}">
                  <a16:creationId xmlns:a16="http://schemas.microsoft.com/office/drawing/2014/main" id="{1E047F42-BC1F-40F9-AA8C-A32A7F09C5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37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2.22878E-6 L 4.70258E-6 2.22878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2 -3.46346E-6 L 1.18713E-6 -3.46346E-6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crosoft">
            <a:extLst>
              <a:ext uri="{FF2B5EF4-FFF2-40B4-BE49-F238E27FC236}">
                <a16:creationId xmlns:a16="http://schemas.microsoft.com/office/drawing/2014/main" id="{1A9A85D6-0F71-4794-8882-452C85DE44CD}"/>
              </a:ext>
            </a:extLst>
          </p:cNvPr>
          <p:cNvSpPr/>
          <p:nvPr/>
        </p:nvSpPr>
        <p:spPr>
          <a:xfrm>
            <a:off x="463537" y="1214275"/>
            <a:ext cx="6726098" cy="13513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Cortana </a:t>
            </a:r>
          </a:p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i</a:t>
            </a:r>
            <a:r>
              <a:rPr lang="en-US" sz="4312" spc="-98" dirty="0" err="1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ntegration</a:t>
            </a:r>
            <a:endParaRPr lang="en-US" sz="4312" spc="-98" dirty="0">
              <a:ln w="3175">
                <a:noFill/>
              </a:ln>
              <a:gradFill>
                <a:gsLst>
                  <a:gs pos="24479">
                    <a:srgbClr val="505050"/>
                  </a:gs>
                  <a:gs pos="94000">
                    <a:srgbClr val="505050"/>
                  </a:gs>
                </a:gsLst>
                <a:lin ang="5400000" scaled="1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9C19BA27-B72B-4DA6-8573-57E5829DC495}"/>
              </a:ext>
            </a:extLst>
          </p:cNvPr>
          <p:cNvGrpSpPr/>
          <p:nvPr/>
        </p:nvGrpSpPr>
        <p:grpSpPr>
          <a:xfrm>
            <a:off x="3715777" y="-93530"/>
            <a:ext cx="10267604" cy="6838127"/>
            <a:chOff x="3715156" y="-94447"/>
            <a:chExt cx="10270279" cy="6839908"/>
          </a:xfrm>
        </p:grpSpPr>
        <p:grpSp>
          <p:nvGrpSpPr>
            <p:cNvPr id="4" name="Group 12">
              <a:extLst>
                <a:ext uri="{FF2B5EF4-FFF2-40B4-BE49-F238E27FC236}">
                  <a16:creationId xmlns:a16="http://schemas.microsoft.com/office/drawing/2014/main" id="{CCA46588-BE0A-4455-984C-D1CE0EB81827}"/>
                </a:ext>
              </a:extLst>
            </p:cNvPr>
            <p:cNvGrpSpPr/>
            <p:nvPr/>
          </p:nvGrpSpPr>
          <p:grpSpPr>
            <a:xfrm>
              <a:off x="3715156" y="-94447"/>
              <a:ext cx="10270279" cy="6839908"/>
              <a:chOff x="2505168" y="243343"/>
              <a:chExt cx="7426139" cy="4945738"/>
            </a:xfrm>
          </p:grpSpPr>
          <p:pic>
            <p:nvPicPr>
              <p:cNvPr id="6" name="Picture 4" descr="https://pbiwebprod.blob.core.windows.net/webassets/images/Homepage_metal_large_2.png">
                <a:extLst>
                  <a:ext uri="{FF2B5EF4-FFF2-40B4-BE49-F238E27FC236}">
                    <a16:creationId xmlns:a16="http://schemas.microsoft.com/office/drawing/2014/main" id="{6E03E67B-CE6C-4BD0-8022-6FA0B243E8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168" y="243343"/>
                <a:ext cx="7426139" cy="4945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AA564DB-98FD-4249-9BAA-51C1DA8C9795}"/>
                  </a:ext>
                </a:extLst>
              </p:cNvPr>
              <p:cNvSpPr/>
              <p:nvPr/>
            </p:nvSpPr>
            <p:spPr bwMode="auto">
              <a:xfrm>
                <a:off x="4400008" y="1003610"/>
                <a:ext cx="412595" cy="78058"/>
              </a:xfrm>
              <a:prstGeom prst="rect">
                <a:avLst/>
              </a:prstGeom>
              <a:solidFill>
                <a:srgbClr val="0000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9F6F89-9369-42A0-B76D-D3D65D6DB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468"/>
            <a:stretch/>
          </p:blipFill>
          <p:spPr>
            <a:xfrm>
              <a:off x="5074943" y="885081"/>
              <a:ext cx="7591013" cy="4769157"/>
            </a:xfrm>
            <a:prstGeom prst="rect">
              <a:avLst/>
            </a:prstGeom>
          </p:spPr>
        </p:pic>
      </p:grpSp>
      <p:sp>
        <p:nvSpPr>
          <p:cNvPr id="8" name="Oval 5">
            <a:extLst>
              <a:ext uri="{FF2B5EF4-FFF2-40B4-BE49-F238E27FC236}">
                <a16:creationId xmlns:a16="http://schemas.microsoft.com/office/drawing/2014/main" id="{98C4E5D8-0D09-4C7C-8EED-C73A37D75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43" y="3135800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F2803C3-CCA3-4A58-9093-33E3A937544B}"/>
              </a:ext>
            </a:extLst>
          </p:cNvPr>
          <p:cNvGrpSpPr/>
          <p:nvPr/>
        </p:nvGrpSpPr>
        <p:grpSpPr>
          <a:xfrm>
            <a:off x="724111" y="3525662"/>
            <a:ext cx="596948" cy="596948"/>
            <a:chOff x="630703" y="3489389"/>
            <a:chExt cx="822074" cy="822074"/>
          </a:xfrm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91EA6E08-1C0B-4A79-8430-C0B59454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phone">
              <a:extLst>
                <a:ext uri="{FF2B5EF4-FFF2-40B4-BE49-F238E27FC236}">
                  <a16:creationId xmlns:a16="http://schemas.microsoft.com/office/drawing/2014/main" id="{F0E6D4F9-CAC9-48A8-B6DA-6A049EE29F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061B6D50-165F-4ECE-8903-8DAC23642651}"/>
              </a:ext>
            </a:extLst>
          </p:cNvPr>
          <p:cNvGrpSpPr/>
          <p:nvPr/>
        </p:nvGrpSpPr>
        <p:grpSpPr>
          <a:xfrm>
            <a:off x="553094" y="4492080"/>
            <a:ext cx="598515" cy="596950"/>
            <a:chOff x="455932" y="4475444"/>
            <a:chExt cx="824231" cy="8220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08941F-C1C3-4F73-BB89-A36744D4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" name="arrow_4">
              <a:extLst>
                <a:ext uri="{FF2B5EF4-FFF2-40B4-BE49-F238E27FC236}">
                  <a16:creationId xmlns:a16="http://schemas.microsoft.com/office/drawing/2014/main" id="{F77ADCFD-6C16-4B1A-896A-A454FC1BCE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FF5CD8D-1D2B-456F-82B4-D8275B559B95}"/>
              </a:ext>
            </a:extLst>
          </p:cNvPr>
          <p:cNvGrpSpPr/>
          <p:nvPr/>
        </p:nvGrpSpPr>
        <p:grpSpPr>
          <a:xfrm>
            <a:off x="1058234" y="5344858"/>
            <a:ext cx="596948" cy="600080"/>
            <a:chOff x="971615" y="5344987"/>
            <a:chExt cx="822074" cy="8263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FBAB7E-839E-4C54-9805-083BCD74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" name="globe_2">
              <a:extLst>
                <a:ext uri="{FF2B5EF4-FFF2-40B4-BE49-F238E27FC236}">
                  <a16:creationId xmlns:a16="http://schemas.microsoft.com/office/drawing/2014/main" id="{26E299CF-0FC2-40D8-9CF1-74F7B17D0C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1B4D248B-F483-4525-91DA-94470DC7A891}"/>
              </a:ext>
            </a:extLst>
          </p:cNvPr>
          <p:cNvGrpSpPr/>
          <p:nvPr/>
        </p:nvGrpSpPr>
        <p:grpSpPr>
          <a:xfrm>
            <a:off x="1973902" y="5678981"/>
            <a:ext cx="596948" cy="600080"/>
            <a:chOff x="1972828" y="5679567"/>
            <a:chExt cx="597103" cy="6002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F68A8B-4CCA-4DBF-B995-5DC9445AE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828" y="5679567"/>
              <a:ext cx="597103" cy="60023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8686C3A-38DC-4519-B14C-36693F6F8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8585" y="5831715"/>
              <a:ext cx="304718" cy="256991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4D46F3D2-BC9C-454F-A926-88B12D66A47E}"/>
              </a:ext>
            </a:extLst>
          </p:cNvPr>
          <p:cNvGrpSpPr/>
          <p:nvPr/>
        </p:nvGrpSpPr>
        <p:grpSpPr>
          <a:xfrm>
            <a:off x="2913107" y="5344857"/>
            <a:ext cx="598515" cy="600082"/>
            <a:chOff x="2863895" y="5344987"/>
            <a:chExt cx="824231" cy="826389"/>
          </a:xfrm>
        </p:grpSpPr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8D567958-3F8F-45F4-B21A-A65CECD3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" name="graph_6">
              <a:extLst>
                <a:ext uri="{FF2B5EF4-FFF2-40B4-BE49-F238E27FC236}">
                  <a16:creationId xmlns:a16="http://schemas.microsoft.com/office/drawing/2014/main" id="{5282BB93-4EE9-4DA2-9DEB-94BA5868EF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23440FD2-3E9F-4F83-B157-D8C4D4DC7A8A}"/>
              </a:ext>
            </a:extLst>
          </p:cNvPr>
          <p:cNvGrpSpPr/>
          <p:nvPr/>
        </p:nvGrpSpPr>
        <p:grpSpPr>
          <a:xfrm>
            <a:off x="3149084" y="4248296"/>
            <a:ext cx="1084518" cy="1084518"/>
            <a:chOff x="3353686" y="4475444"/>
            <a:chExt cx="822074" cy="822074"/>
          </a:xfrm>
          <a:solidFill>
            <a:srgbClr val="EDC30D"/>
          </a:solidFill>
        </p:grpSpPr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20D95077-15F3-416C-8CCA-7A32114D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" name="microphone_2">
              <a:extLst>
                <a:ext uri="{FF2B5EF4-FFF2-40B4-BE49-F238E27FC236}">
                  <a16:creationId xmlns:a16="http://schemas.microsoft.com/office/drawing/2014/main" id="{33EF45E1-7535-413C-9EDC-8F73A3E33D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7" name="Group 3">
            <a:extLst>
              <a:ext uri="{FF2B5EF4-FFF2-40B4-BE49-F238E27FC236}">
                <a16:creationId xmlns:a16="http://schemas.microsoft.com/office/drawing/2014/main" id="{FC4647AF-F394-4034-A02B-418A58550E52}"/>
              </a:ext>
            </a:extLst>
          </p:cNvPr>
          <p:cNvGrpSpPr/>
          <p:nvPr/>
        </p:nvGrpSpPr>
        <p:grpSpPr>
          <a:xfrm>
            <a:off x="3225808" y="3525662"/>
            <a:ext cx="596948" cy="596948"/>
            <a:chOff x="3225060" y="3525687"/>
            <a:chExt cx="597103" cy="597103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CA0E04BE-4CD9-45D2-85C3-8CC5C4349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060" y="3525687"/>
              <a:ext cx="597103" cy="597103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2D7F8E15-6D9E-406C-997D-6AD79F69BC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94500" y="3682143"/>
              <a:ext cx="467784" cy="326095"/>
              <a:chOff x="-1" y="13"/>
              <a:chExt cx="449" cy="313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A071465C-C82C-437D-B19E-B0F98425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0DD54798-A6A6-4ABF-A2C0-5A888DB55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2E6EB7-0203-46C5-870C-D563BF1FB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F057BA9-A072-4646-B92D-9921E9674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" name="Line 9">
                <a:extLst>
                  <a:ext uri="{FF2B5EF4-FFF2-40B4-BE49-F238E27FC236}">
                    <a16:creationId xmlns:a16="http://schemas.microsoft.com/office/drawing/2014/main" id="{9B5FD558-D160-4E8C-8A7C-C9EE24A5F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" name="Line 10">
                <a:extLst>
                  <a:ext uri="{FF2B5EF4-FFF2-40B4-BE49-F238E27FC236}">
                    <a16:creationId xmlns:a16="http://schemas.microsoft.com/office/drawing/2014/main" id="{A84E1454-C240-4F33-AD51-13CAFADAC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5E3312FE-3F31-4BDC-99BC-6646C5AE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2E3FAC80-E6FC-42C0-B8BB-3ECAA99F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ECA40A4F-9395-4882-B26D-4A0D30688444}"/>
              </a:ext>
            </a:extLst>
          </p:cNvPr>
          <p:cNvGrpSpPr/>
          <p:nvPr/>
        </p:nvGrpSpPr>
        <p:grpSpPr>
          <a:xfrm>
            <a:off x="2466628" y="2887297"/>
            <a:ext cx="596948" cy="598513"/>
            <a:chOff x="2515124" y="2944551"/>
            <a:chExt cx="609076" cy="61067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76861C-D2E8-41C2-9404-641D65D0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9284FB8-16C0-4238-B990-31CD0CD91D5B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3EE9248A-496B-4A7B-93E0-F6910FB4A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122776-5339-459A-A442-53445DDBA2C3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26638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1710BD17-8BED-496F-9936-A1C5184BF977}"/>
              </a:ext>
            </a:extLst>
          </p:cNvPr>
          <p:cNvGrpSpPr/>
          <p:nvPr/>
        </p:nvGrpSpPr>
        <p:grpSpPr>
          <a:xfrm>
            <a:off x="1483838" y="2887297"/>
            <a:ext cx="600082" cy="598513"/>
            <a:chOff x="1405308" y="2837772"/>
            <a:chExt cx="826389" cy="82423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043839-1697-413B-9F08-D4A26F7E5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5" name="arrow_22">
              <a:extLst>
                <a:ext uri="{FF2B5EF4-FFF2-40B4-BE49-F238E27FC236}">
                  <a16:creationId xmlns:a16="http://schemas.microsoft.com/office/drawing/2014/main" id="{426A1C1C-804D-45C5-A438-6AC7B8A636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12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2.22878E-6 L 4.70258E-6 2.22878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5">
            <a:extLst>
              <a:ext uri="{FF2B5EF4-FFF2-40B4-BE49-F238E27FC236}">
                <a16:creationId xmlns:a16="http://schemas.microsoft.com/office/drawing/2014/main" id="{98C4E5D8-0D09-4C7C-8EED-C73A37D75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43" y="3135800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F2803C3-CCA3-4A58-9093-33E3A937544B}"/>
              </a:ext>
            </a:extLst>
          </p:cNvPr>
          <p:cNvGrpSpPr/>
          <p:nvPr/>
        </p:nvGrpSpPr>
        <p:grpSpPr>
          <a:xfrm>
            <a:off x="724111" y="3525662"/>
            <a:ext cx="596948" cy="596948"/>
            <a:chOff x="630703" y="3489389"/>
            <a:chExt cx="822074" cy="822074"/>
          </a:xfrm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91EA6E08-1C0B-4A79-8430-C0B59454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phone">
              <a:extLst>
                <a:ext uri="{FF2B5EF4-FFF2-40B4-BE49-F238E27FC236}">
                  <a16:creationId xmlns:a16="http://schemas.microsoft.com/office/drawing/2014/main" id="{F0E6D4F9-CAC9-48A8-B6DA-6A049EE29F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061B6D50-165F-4ECE-8903-8DAC23642651}"/>
              </a:ext>
            </a:extLst>
          </p:cNvPr>
          <p:cNvGrpSpPr/>
          <p:nvPr/>
        </p:nvGrpSpPr>
        <p:grpSpPr>
          <a:xfrm>
            <a:off x="553094" y="4492080"/>
            <a:ext cx="598515" cy="596950"/>
            <a:chOff x="455932" y="4475444"/>
            <a:chExt cx="824231" cy="8220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08941F-C1C3-4F73-BB89-A36744D4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" name="arrow_4">
              <a:extLst>
                <a:ext uri="{FF2B5EF4-FFF2-40B4-BE49-F238E27FC236}">
                  <a16:creationId xmlns:a16="http://schemas.microsoft.com/office/drawing/2014/main" id="{F77ADCFD-6C16-4B1A-896A-A454FC1BCE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FF5CD8D-1D2B-456F-82B4-D8275B559B95}"/>
              </a:ext>
            </a:extLst>
          </p:cNvPr>
          <p:cNvGrpSpPr/>
          <p:nvPr/>
        </p:nvGrpSpPr>
        <p:grpSpPr>
          <a:xfrm>
            <a:off x="1058234" y="5344858"/>
            <a:ext cx="596948" cy="600080"/>
            <a:chOff x="971615" y="5344987"/>
            <a:chExt cx="822074" cy="8263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FBAB7E-839E-4C54-9805-083BCD74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" name="globe_2">
              <a:extLst>
                <a:ext uri="{FF2B5EF4-FFF2-40B4-BE49-F238E27FC236}">
                  <a16:creationId xmlns:a16="http://schemas.microsoft.com/office/drawing/2014/main" id="{26E299CF-0FC2-40D8-9CF1-74F7B17D0C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1B4D248B-F483-4525-91DA-94470DC7A891}"/>
              </a:ext>
            </a:extLst>
          </p:cNvPr>
          <p:cNvGrpSpPr/>
          <p:nvPr/>
        </p:nvGrpSpPr>
        <p:grpSpPr>
          <a:xfrm>
            <a:off x="1973902" y="5678981"/>
            <a:ext cx="596948" cy="600080"/>
            <a:chOff x="1972828" y="5679567"/>
            <a:chExt cx="597103" cy="6002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F68A8B-4CCA-4DBF-B995-5DC9445AE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828" y="5679567"/>
              <a:ext cx="597103" cy="60023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8686C3A-38DC-4519-B14C-36693F6F8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8585" y="5831715"/>
              <a:ext cx="304718" cy="256991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4D46F3D2-BC9C-454F-A926-88B12D66A47E}"/>
              </a:ext>
            </a:extLst>
          </p:cNvPr>
          <p:cNvGrpSpPr/>
          <p:nvPr/>
        </p:nvGrpSpPr>
        <p:grpSpPr>
          <a:xfrm>
            <a:off x="2651741" y="5062524"/>
            <a:ext cx="1087853" cy="1087853"/>
            <a:chOff x="2863895" y="5344987"/>
            <a:chExt cx="824231" cy="826389"/>
          </a:xfrm>
          <a:solidFill>
            <a:srgbClr val="EDC30D"/>
          </a:solidFill>
        </p:grpSpPr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8D567958-3F8F-45F4-B21A-A65CECD3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" name="graph_6">
              <a:extLst>
                <a:ext uri="{FF2B5EF4-FFF2-40B4-BE49-F238E27FC236}">
                  <a16:creationId xmlns:a16="http://schemas.microsoft.com/office/drawing/2014/main" id="{5282BB93-4EE9-4DA2-9DEB-94BA5868EF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23440FD2-3E9F-4F83-B157-D8C4D4DC7A8A}"/>
              </a:ext>
            </a:extLst>
          </p:cNvPr>
          <p:cNvGrpSpPr/>
          <p:nvPr/>
        </p:nvGrpSpPr>
        <p:grpSpPr>
          <a:xfrm>
            <a:off x="3414104" y="4416040"/>
            <a:ext cx="603347" cy="603347"/>
            <a:chOff x="3353686" y="4475444"/>
            <a:chExt cx="822074" cy="822074"/>
          </a:xfrm>
          <a:solidFill>
            <a:srgbClr val="C7C7C7"/>
          </a:solidFill>
        </p:grpSpPr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20D95077-15F3-416C-8CCA-7A32114D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" name="microphone_2">
              <a:extLst>
                <a:ext uri="{FF2B5EF4-FFF2-40B4-BE49-F238E27FC236}">
                  <a16:creationId xmlns:a16="http://schemas.microsoft.com/office/drawing/2014/main" id="{33EF45E1-7535-413C-9EDC-8F73A3E33D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7" name="Group 3">
            <a:extLst>
              <a:ext uri="{FF2B5EF4-FFF2-40B4-BE49-F238E27FC236}">
                <a16:creationId xmlns:a16="http://schemas.microsoft.com/office/drawing/2014/main" id="{FC4647AF-F394-4034-A02B-418A58550E52}"/>
              </a:ext>
            </a:extLst>
          </p:cNvPr>
          <p:cNvGrpSpPr/>
          <p:nvPr/>
        </p:nvGrpSpPr>
        <p:grpSpPr>
          <a:xfrm>
            <a:off x="3225808" y="3525662"/>
            <a:ext cx="596948" cy="596948"/>
            <a:chOff x="3225060" y="3525687"/>
            <a:chExt cx="597103" cy="597103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CA0E04BE-4CD9-45D2-85C3-8CC5C4349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060" y="3525687"/>
              <a:ext cx="597103" cy="597103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2D7F8E15-6D9E-406C-997D-6AD79F69BC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94500" y="3682143"/>
              <a:ext cx="467784" cy="326095"/>
              <a:chOff x="-1" y="13"/>
              <a:chExt cx="449" cy="313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A071465C-C82C-437D-B19E-B0F98425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0DD54798-A6A6-4ABF-A2C0-5A888DB55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2E6EB7-0203-46C5-870C-D563BF1FB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F057BA9-A072-4646-B92D-9921E9674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" name="Line 9">
                <a:extLst>
                  <a:ext uri="{FF2B5EF4-FFF2-40B4-BE49-F238E27FC236}">
                    <a16:creationId xmlns:a16="http://schemas.microsoft.com/office/drawing/2014/main" id="{9B5FD558-D160-4E8C-8A7C-C9EE24A5F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" name="Line 10">
                <a:extLst>
                  <a:ext uri="{FF2B5EF4-FFF2-40B4-BE49-F238E27FC236}">
                    <a16:creationId xmlns:a16="http://schemas.microsoft.com/office/drawing/2014/main" id="{A84E1454-C240-4F33-AD51-13CAFADAC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5E3312FE-3F31-4BDC-99BC-6646C5AE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2E3FAC80-E6FC-42C0-B8BB-3ECAA99F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ECA40A4F-9395-4882-B26D-4A0D30688444}"/>
              </a:ext>
            </a:extLst>
          </p:cNvPr>
          <p:cNvGrpSpPr/>
          <p:nvPr/>
        </p:nvGrpSpPr>
        <p:grpSpPr>
          <a:xfrm>
            <a:off x="2466628" y="2887297"/>
            <a:ext cx="596948" cy="598513"/>
            <a:chOff x="2515124" y="2944551"/>
            <a:chExt cx="609076" cy="61067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76861C-D2E8-41C2-9404-641D65D0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9284FB8-16C0-4238-B990-31CD0CD91D5B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3EE9248A-496B-4A7B-93E0-F6910FB4A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122776-5339-459A-A442-53445DDBA2C3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26638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1710BD17-8BED-496F-9936-A1C5184BF977}"/>
              </a:ext>
            </a:extLst>
          </p:cNvPr>
          <p:cNvGrpSpPr/>
          <p:nvPr/>
        </p:nvGrpSpPr>
        <p:grpSpPr>
          <a:xfrm>
            <a:off x="1483838" y="2887297"/>
            <a:ext cx="600082" cy="598513"/>
            <a:chOff x="1405308" y="2837772"/>
            <a:chExt cx="826389" cy="82423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043839-1697-413B-9F08-D4A26F7E5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5" name="arrow_22">
              <a:extLst>
                <a:ext uri="{FF2B5EF4-FFF2-40B4-BE49-F238E27FC236}">
                  <a16:creationId xmlns:a16="http://schemas.microsoft.com/office/drawing/2014/main" id="{426A1C1C-804D-45C5-A438-6AC7B8A636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6" name="microsoft">
            <a:extLst>
              <a:ext uri="{FF2B5EF4-FFF2-40B4-BE49-F238E27FC236}">
                <a16:creationId xmlns:a16="http://schemas.microsoft.com/office/drawing/2014/main" id="{5FAF234F-0817-4373-867A-D1C6E8CEC698}"/>
              </a:ext>
            </a:extLst>
          </p:cNvPr>
          <p:cNvSpPr/>
          <p:nvPr/>
        </p:nvSpPr>
        <p:spPr>
          <a:xfrm>
            <a:off x="463537" y="1192890"/>
            <a:ext cx="6726098" cy="13513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Live</a:t>
            </a:r>
          </a:p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d</a:t>
            </a:r>
            <a:r>
              <a:rPr lang="en-US" sz="4312" spc="-98" dirty="0" err="1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ashboards</a:t>
            </a:r>
            <a:endParaRPr lang="en-US" sz="4312" spc="-98" dirty="0">
              <a:ln w="3175">
                <a:noFill/>
              </a:ln>
              <a:gradFill>
                <a:gsLst>
                  <a:gs pos="24479">
                    <a:srgbClr val="505050"/>
                  </a:gs>
                  <a:gs pos="94000">
                    <a:srgbClr val="505050"/>
                  </a:gs>
                </a:gsLst>
                <a:lin ang="5400000" scaled="1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11">
            <a:extLst>
              <a:ext uri="{FF2B5EF4-FFF2-40B4-BE49-F238E27FC236}">
                <a16:creationId xmlns:a16="http://schemas.microsoft.com/office/drawing/2014/main" id="{80BE9B92-9AA8-42EF-AB14-D7945BF69ADD}"/>
              </a:ext>
            </a:extLst>
          </p:cNvPr>
          <p:cNvGrpSpPr/>
          <p:nvPr/>
        </p:nvGrpSpPr>
        <p:grpSpPr>
          <a:xfrm>
            <a:off x="3722342" y="-93530"/>
            <a:ext cx="10267604" cy="6838127"/>
            <a:chOff x="3721723" y="-94447"/>
            <a:chExt cx="10270279" cy="6839908"/>
          </a:xfrm>
        </p:grpSpPr>
        <p:grpSp>
          <p:nvGrpSpPr>
            <p:cNvPr id="48" name="Group 13">
              <a:extLst>
                <a:ext uri="{FF2B5EF4-FFF2-40B4-BE49-F238E27FC236}">
                  <a16:creationId xmlns:a16="http://schemas.microsoft.com/office/drawing/2014/main" id="{8EE4D3B5-3C07-4DAC-90CC-EDC02B5E2273}"/>
                </a:ext>
              </a:extLst>
            </p:cNvPr>
            <p:cNvGrpSpPr/>
            <p:nvPr/>
          </p:nvGrpSpPr>
          <p:grpSpPr>
            <a:xfrm>
              <a:off x="3721723" y="-94447"/>
              <a:ext cx="10270279" cy="6839908"/>
              <a:chOff x="3796351" y="-96837"/>
              <a:chExt cx="10476219" cy="6977062"/>
            </a:xfrm>
          </p:grpSpPr>
          <p:pic>
            <p:nvPicPr>
              <p:cNvPr id="52" name="Picture 4" descr="https://pbiwebprod.blob.core.windows.net/webassets/images/Homepage_metal_large_2.png">
                <a:extLst>
                  <a:ext uri="{FF2B5EF4-FFF2-40B4-BE49-F238E27FC236}">
                    <a16:creationId xmlns:a16="http://schemas.microsoft.com/office/drawing/2014/main" id="{7B6CEE3A-83FE-4317-A643-0F6E51DB07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6351" y="-96837"/>
                <a:ext cx="10476219" cy="6977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5601F37-D687-472F-B6BD-99FBC8C2D720}"/>
                  </a:ext>
                </a:extLst>
              </p:cNvPr>
              <p:cNvSpPr/>
              <p:nvPr/>
            </p:nvSpPr>
            <p:spPr bwMode="auto">
              <a:xfrm>
                <a:off x="6471426" y="975688"/>
                <a:ext cx="582057" cy="110118"/>
              </a:xfrm>
              <a:prstGeom prst="rect">
                <a:avLst/>
              </a:prstGeom>
              <a:solidFill>
                <a:srgbClr val="0000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08" rIns="0" bIns="457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762E0E-A36C-46A4-B60C-975F87666A36}"/>
                </a:ext>
              </a:extLst>
            </p:cNvPr>
            <p:cNvGrpSpPr/>
            <p:nvPr/>
          </p:nvGrpSpPr>
          <p:grpSpPr>
            <a:xfrm>
              <a:off x="5074943" y="885082"/>
              <a:ext cx="7759680" cy="4768980"/>
              <a:chOff x="5200940" y="911419"/>
              <a:chExt cx="7915277" cy="4833164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541F84A-2E74-4577-9226-52DA0DBF4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0940" y="911419"/>
                <a:ext cx="7749978" cy="4833164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9F4CA37-2BC9-480B-8CC4-1C9CB01B7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7402" y="1320756"/>
                <a:ext cx="7678815" cy="44130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5259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2.22878E-6 L 4.70258E-6 2.22878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5">
            <a:extLst>
              <a:ext uri="{FF2B5EF4-FFF2-40B4-BE49-F238E27FC236}">
                <a16:creationId xmlns:a16="http://schemas.microsoft.com/office/drawing/2014/main" id="{98C4E5D8-0D09-4C7C-8EED-C73A37D75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43" y="3135800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F2803C3-CCA3-4A58-9093-33E3A937544B}"/>
              </a:ext>
            </a:extLst>
          </p:cNvPr>
          <p:cNvGrpSpPr/>
          <p:nvPr/>
        </p:nvGrpSpPr>
        <p:grpSpPr>
          <a:xfrm>
            <a:off x="724111" y="3525662"/>
            <a:ext cx="596948" cy="596948"/>
            <a:chOff x="630703" y="3489389"/>
            <a:chExt cx="822074" cy="822074"/>
          </a:xfrm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91EA6E08-1C0B-4A79-8430-C0B59454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phone">
              <a:extLst>
                <a:ext uri="{FF2B5EF4-FFF2-40B4-BE49-F238E27FC236}">
                  <a16:creationId xmlns:a16="http://schemas.microsoft.com/office/drawing/2014/main" id="{F0E6D4F9-CAC9-48A8-B6DA-6A049EE29F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061B6D50-165F-4ECE-8903-8DAC23642651}"/>
              </a:ext>
            </a:extLst>
          </p:cNvPr>
          <p:cNvGrpSpPr/>
          <p:nvPr/>
        </p:nvGrpSpPr>
        <p:grpSpPr>
          <a:xfrm>
            <a:off x="553094" y="4492080"/>
            <a:ext cx="598515" cy="596950"/>
            <a:chOff x="455932" y="4475444"/>
            <a:chExt cx="824231" cy="8220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08941F-C1C3-4F73-BB89-A36744D4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" name="arrow_4">
              <a:extLst>
                <a:ext uri="{FF2B5EF4-FFF2-40B4-BE49-F238E27FC236}">
                  <a16:creationId xmlns:a16="http://schemas.microsoft.com/office/drawing/2014/main" id="{F77ADCFD-6C16-4B1A-896A-A454FC1BCE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FF5CD8D-1D2B-456F-82B4-D8275B559B95}"/>
              </a:ext>
            </a:extLst>
          </p:cNvPr>
          <p:cNvGrpSpPr/>
          <p:nvPr/>
        </p:nvGrpSpPr>
        <p:grpSpPr>
          <a:xfrm>
            <a:off x="1058234" y="5344858"/>
            <a:ext cx="596948" cy="600080"/>
            <a:chOff x="971615" y="5344987"/>
            <a:chExt cx="822074" cy="82638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FBAB7E-839E-4C54-9805-083BCD74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" name="globe_2">
              <a:extLst>
                <a:ext uri="{FF2B5EF4-FFF2-40B4-BE49-F238E27FC236}">
                  <a16:creationId xmlns:a16="http://schemas.microsoft.com/office/drawing/2014/main" id="{26E299CF-0FC2-40D8-9CF1-74F7B17D0C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1B4D248B-F483-4525-91DA-94470DC7A891}"/>
              </a:ext>
            </a:extLst>
          </p:cNvPr>
          <p:cNvGrpSpPr/>
          <p:nvPr/>
        </p:nvGrpSpPr>
        <p:grpSpPr>
          <a:xfrm>
            <a:off x="1833263" y="5427841"/>
            <a:ext cx="1087853" cy="1087853"/>
            <a:chOff x="1972828" y="5679567"/>
            <a:chExt cx="597103" cy="6002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F68A8B-4CCA-4DBF-B995-5DC9445AE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828" y="5679567"/>
              <a:ext cx="597103" cy="600236"/>
            </a:xfrm>
            <a:prstGeom prst="ellipse">
              <a:avLst/>
            </a:prstGeom>
            <a:solidFill>
              <a:srgbClr val="EDC30D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8686C3A-38DC-4519-B14C-36693F6F8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8585" y="5831715"/>
              <a:ext cx="304718" cy="256991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4D46F3D2-BC9C-454F-A926-88B12D66A47E}"/>
              </a:ext>
            </a:extLst>
          </p:cNvPr>
          <p:cNvGrpSpPr/>
          <p:nvPr/>
        </p:nvGrpSpPr>
        <p:grpSpPr>
          <a:xfrm>
            <a:off x="3063615" y="5243341"/>
            <a:ext cx="603347" cy="603347"/>
            <a:chOff x="2863895" y="5344987"/>
            <a:chExt cx="824231" cy="826389"/>
          </a:xfrm>
          <a:solidFill>
            <a:srgbClr val="C7C7C7"/>
          </a:solidFill>
        </p:grpSpPr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8D567958-3F8F-45F4-B21A-A65CECD3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" name="graph_6">
              <a:extLst>
                <a:ext uri="{FF2B5EF4-FFF2-40B4-BE49-F238E27FC236}">
                  <a16:creationId xmlns:a16="http://schemas.microsoft.com/office/drawing/2014/main" id="{5282BB93-4EE9-4DA2-9DEB-94BA5868EF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23440FD2-3E9F-4F83-B157-D8C4D4DC7A8A}"/>
              </a:ext>
            </a:extLst>
          </p:cNvPr>
          <p:cNvGrpSpPr/>
          <p:nvPr/>
        </p:nvGrpSpPr>
        <p:grpSpPr>
          <a:xfrm>
            <a:off x="3414104" y="4416040"/>
            <a:ext cx="603347" cy="603347"/>
            <a:chOff x="3353686" y="4475444"/>
            <a:chExt cx="822074" cy="822074"/>
          </a:xfrm>
          <a:solidFill>
            <a:srgbClr val="C7C7C7"/>
          </a:solidFill>
        </p:grpSpPr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20D95077-15F3-416C-8CCA-7A32114D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" name="microphone_2">
              <a:extLst>
                <a:ext uri="{FF2B5EF4-FFF2-40B4-BE49-F238E27FC236}">
                  <a16:creationId xmlns:a16="http://schemas.microsoft.com/office/drawing/2014/main" id="{33EF45E1-7535-413C-9EDC-8F73A3E33D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7" name="Group 3">
            <a:extLst>
              <a:ext uri="{FF2B5EF4-FFF2-40B4-BE49-F238E27FC236}">
                <a16:creationId xmlns:a16="http://schemas.microsoft.com/office/drawing/2014/main" id="{FC4647AF-F394-4034-A02B-418A58550E52}"/>
              </a:ext>
            </a:extLst>
          </p:cNvPr>
          <p:cNvGrpSpPr/>
          <p:nvPr/>
        </p:nvGrpSpPr>
        <p:grpSpPr>
          <a:xfrm>
            <a:off x="3225808" y="3525662"/>
            <a:ext cx="596948" cy="596948"/>
            <a:chOff x="3225060" y="3525687"/>
            <a:chExt cx="597103" cy="597103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CA0E04BE-4CD9-45D2-85C3-8CC5C4349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060" y="3525687"/>
              <a:ext cx="597103" cy="597103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2D7F8E15-6D9E-406C-997D-6AD79F69BC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94500" y="3682143"/>
              <a:ext cx="467784" cy="326095"/>
              <a:chOff x="-1" y="13"/>
              <a:chExt cx="449" cy="313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A071465C-C82C-437D-B19E-B0F98425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0DD54798-A6A6-4ABF-A2C0-5A888DB55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2E6EB7-0203-46C5-870C-D563BF1FB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F057BA9-A072-4646-B92D-9921E9674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" name="Line 9">
                <a:extLst>
                  <a:ext uri="{FF2B5EF4-FFF2-40B4-BE49-F238E27FC236}">
                    <a16:creationId xmlns:a16="http://schemas.microsoft.com/office/drawing/2014/main" id="{9B5FD558-D160-4E8C-8A7C-C9EE24A5F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" name="Line 10">
                <a:extLst>
                  <a:ext uri="{FF2B5EF4-FFF2-40B4-BE49-F238E27FC236}">
                    <a16:creationId xmlns:a16="http://schemas.microsoft.com/office/drawing/2014/main" id="{A84E1454-C240-4F33-AD51-13CAFADAC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5E3312FE-3F31-4BDC-99BC-6646C5AE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2E3FAC80-E6FC-42C0-B8BB-3ECAA99F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ECA40A4F-9395-4882-B26D-4A0D30688444}"/>
              </a:ext>
            </a:extLst>
          </p:cNvPr>
          <p:cNvGrpSpPr/>
          <p:nvPr/>
        </p:nvGrpSpPr>
        <p:grpSpPr>
          <a:xfrm>
            <a:off x="2466628" y="2887297"/>
            <a:ext cx="596948" cy="598513"/>
            <a:chOff x="2515124" y="2944551"/>
            <a:chExt cx="609076" cy="61067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76861C-D2E8-41C2-9404-641D65D0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9284FB8-16C0-4238-B990-31CD0CD91D5B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3EE9248A-496B-4A7B-93E0-F6910FB4A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122776-5339-459A-A442-53445DDBA2C3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26638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1710BD17-8BED-496F-9936-A1C5184BF977}"/>
              </a:ext>
            </a:extLst>
          </p:cNvPr>
          <p:cNvGrpSpPr/>
          <p:nvPr/>
        </p:nvGrpSpPr>
        <p:grpSpPr>
          <a:xfrm>
            <a:off x="1483838" y="2887297"/>
            <a:ext cx="600082" cy="598513"/>
            <a:chOff x="1405308" y="2837772"/>
            <a:chExt cx="826389" cy="82423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043839-1697-413B-9F08-D4A26F7E5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5" name="arrow_22">
              <a:extLst>
                <a:ext uri="{FF2B5EF4-FFF2-40B4-BE49-F238E27FC236}">
                  <a16:creationId xmlns:a16="http://schemas.microsoft.com/office/drawing/2014/main" id="{426A1C1C-804D-45C5-A438-6AC7B8A636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4" name="Group 11">
            <a:extLst>
              <a:ext uri="{FF2B5EF4-FFF2-40B4-BE49-F238E27FC236}">
                <a16:creationId xmlns:a16="http://schemas.microsoft.com/office/drawing/2014/main" id="{30A38615-3AF6-409D-8732-4DB46F88E6AC}"/>
              </a:ext>
            </a:extLst>
          </p:cNvPr>
          <p:cNvGrpSpPr/>
          <p:nvPr/>
        </p:nvGrpSpPr>
        <p:grpSpPr>
          <a:xfrm>
            <a:off x="3724285" y="-93015"/>
            <a:ext cx="10267604" cy="6837100"/>
            <a:chOff x="3798333" y="-96314"/>
            <a:chExt cx="10476219" cy="6976015"/>
          </a:xfrm>
        </p:grpSpPr>
        <p:pic>
          <p:nvPicPr>
            <p:cNvPr id="55" name="Picture 4">
              <a:extLst>
                <a:ext uri="{FF2B5EF4-FFF2-40B4-BE49-F238E27FC236}">
                  <a16:creationId xmlns:a16="http://schemas.microsoft.com/office/drawing/2014/main" id="{6C6429DE-C7B3-487A-924D-A352C6F66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98333" y="-96314"/>
              <a:ext cx="10476219" cy="6976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620DE3A-234E-4B8E-B727-3AAA1FDF8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6706" y="902333"/>
              <a:ext cx="7800399" cy="4864608"/>
            </a:xfrm>
            <a:prstGeom prst="rect">
              <a:avLst/>
            </a:prstGeom>
          </p:spPr>
        </p:pic>
      </p:grpSp>
      <p:sp>
        <p:nvSpPr>
          <p:cNvPr id="57" name="microsoft">
            <a:extLst>
              <a:ext uri="{FF2B5EF4-FFF2-40B4-BE49-F238E27FC236}">
                <a16:creationId xmlns:a16="http://schemas.microsoft.com/office/drawing/2014/main" id="{3AA5D5C5-83F7-455F-8D3C-0C784EA0E048}"/>
              </a:ext>
            </a:extLst>
          </p:cNvPr>
          <p:cNvSpPr/>
          <p:nvPr/>
        </p:nvSpPr>
        <p:spPr>
          <a:xfrm>
            <a:off x="463537" y="1200661"/>
            <a:ext cx="6726098" cy="13513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spcAft>
                <a:spcPts val="1176"/>
              </a:spcAft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Custom </a:t>
            </a:r>
            <a:b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40833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2.22878E-6 L 4.70258E-6 2.22878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2 -3.46346E-6 L 1.18713E-6 -3.46346E-6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5">
            <a:extLst>
              <a:ext uri="{FF2B5EF4-FFF2-40B4-BE49-F238E27FC236}">
                <a16:creationId xmlns:a16="http://schemas.microsoft.com/office/drawing/2014/main" id="{98C4E5D8-0D09-4C7C-8EED-C73A37D75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43" y="3135800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F2803C3-CCA3-4A58-9093-33E3A937544B}"/>
              </a:ext>
            </a:extLst>
          </p:cNvPr>
          <p:cNvGrpSpPr/>
          <p:nvPr/>
        </p:nvGrpSpPr>
        <p:grpSpPr>
          <a:xfrm>
            <a:off x="724111" y="3525662"/>
            <a:ext cx="596948" cy="596948"/>
            <a:chOff x="630703" y="3489389"/>
            <a:chExt cx="822074" cy="822074"/>
          </a:xfrm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91EA6E08-1C0B-4A79-8430-C0B59454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phone">
              <a:extLst>
                <a:ext uri="{FF2B5EF4-FFF2-40B4-BE49-F238E27FC236}">
                  <a16:creationId xmlns:a16="http://schemas.microsoft.com/office/drawing/2014/main" id="{F0E6D4F9-CAC9-48A8-B6DA-6A049EE29F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061B6D50-165F-4ECE-8903-8DAC23642651}"/>
              </a:ext>
            </a:extLst>
          </p:cNvPr>
          <p:cNvGrpSpPr/>
          <p:nvPr/>
        </p:nvGrpSpPr>
        <p:grpSpPr>
          <a:xfrm>
            <a:off x="553094" y="4492080"/>
            <a:ext cx="598515" cy="596950"/>
            <a:chOff x="455932" y="4475444"/>
            <a:chExt cx="824231" cy="8220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08941F-C1C3-4F73-BB89-A36744D4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" name="arrow_4">
              <a:extLst>
                <a:ext uri="{FF2B5EF4-FFF2-40B4-BE49-F238E27FC236}">
                  <a16:creationId xmlns:a16="http://schemas.microsoft.com/office/drawing/2014/main" id="{F77ADCFD-6C16-4B1A-896A-A454FC1BCE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FF5CD8D-1D2B-456F-82B4-D8275B559B95}"/>
              </a:ext>
            </a:extLst>
          </p:cNvPr>
          <p:cNvGrpSpPr/>
          <p:nvPr/>
        </p:nvGrpSpPr>
        <p:grpSpPr>
          <a:xfrm>
            <a:off x="917591" y="5153990"/>
            <a:ext cx="1087853" cy="1087853"/>
            <a:chOff x="971615" y="5344987"/>
            <a:chExt cx="822074" cy="826389"/>
          </a:xfrm>
          <a:solidFill>
            <a:srgbClr val="EDC30D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FBAB7E-839E-4C54-9805-083BCD74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" name="globe_2">
              <a:extLst>
                <a:ext uri="{FF2B5EF4-FFF2-40B4-BE49-F238E27FC236}">
                  <a16:creationId xmlns:a16="http://schemas.microsoft.com/office/drawing/2014/main" id="{26E299CF-0FC2-40D8-9CF1-74F7B17D0C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1B4D248B-F483-4525-91DA-94470DC7A891}"/>
              </a:ext>
            </a:extLst>
          </p:cNvPr>
          <p:cNvGrpSpPr/>
          <p:nvPr/>
        </p:nvGrpSpPr>
        <p:grpSpPr>
          <a:xfrm>
            <a:off x="2235090" y="5678990"/>
            <a:ext cx="603347" cy="603347"/>
            <a:chOff x="1972828" y="5679567"/>
            <a:chExt cx="597103" cy="6002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F68A8B-4CCA-4DBF-B995-5DC9445AE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828" y="5679567"/>
              <a:ext cx="597103" cy="60023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8686C3A-38DC-4519-B14C-36693F6F8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8585" y="5831715"/>
              <a:ext cx="304718" cy="256991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4D46F3D2-BC9C-454F-A926-88B12D66A47E}"/>
              </a:ext>
            </a:extLst>
          </p:cNvPr>
          <p:cNvGrpSpPr/>
          <p:nvPr/>
        </p:nvGrpSpPr>
        <p:grpSpPr>
          <a:xfrm>
            <a:off x="3063615" y="5243341"/>
            <a:ext cx="603347" cy="603347"/>
            <a:chOff x="2863895" y="5344987"/>
            <a:chExt cx="824231" cy="826389"/>
          </a:xfrm>
          <a:solidFill>
            <a:srgbClr val="C7C7C7"/>
          </a:solidFill>
        </p:grpSpPr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8D567958-3F8F-45F4-B21A-A65CECD3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" name="graph_6">
              <a:extLst>
                <a:ext uri="{FF2B5EF4-FFF2-40B4-BE49-F238E27FC236}">
                  <a16:creationId xmlns:a16="http://schemas.microsoft.com/office/drawing/2014/main" id="{5282BB93-4EE9-4DA2-9DEB-94BA5868EF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23440FD2-3E9F-4F83-B157-D8C4D4DC7A8A}"/>
              </a:ext>
            </a:extLst>
          </p:cNvPr>
          <p:cNvGrpSpPr/>
          <p:nvPr/>
        </p:nvGrpSpPr>
        <p:grpSpPr>
          <a:xfrm>
            <a:off x="3414104" y="4416040"/>
            <a:ext cx="603347" cy="603347"/>
            <a:chOff x="3353686" y="4475444"/>
            <a:chExt cx="822074" cy="822074"/>
          </a:xfrm>
          <a:solidFill>
            <a:srgbClr val="C7C7C7"/>
          </a:solidFill>
        </p:grpSpPr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20D95077-15F3-416C-8CCA-7A32114D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" name="microphone_2">
              <a:extLst>
                <a:ext uri="{FF2B5EF4-FFF2-40B4-BE49-F238E27FC236}">
                  <a16:creationId xmlns:a16="http://schemas.microsoft.com/office/drawing/2014/main" id="{33EF45E1-7535-413C-9EDC-8F73A3E33D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7" name="Group 3">
            <a:extLst>
              <a:ext uri="{FF2B5EF4-FFF2-40B4-BE49-F238E27FC236}">
                <a16:creationId xmlns:a16="http://schemas.microsoft.com/office/drawing/2014/main" id="{FC4647AF-F394-4034-A02B-418A58550E52}"/>
              </a:ext>
            </a:extLst>
          </p:cNvPr>
          <p:cNvGrpSpPr/>
          <p:nvPr/>
        </p:nvGrpSpPr>
        <p:grpSpPr>
          <a:xfrm>
            <a:off x="3225808" y="3525662"/>
            <a:ext cx="596948" cy="596948"/>
            <a:chOff x="3225060" y="3525687"/>
            <a:chExt cx="597103" cy="597103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CA0E04BE-4CD9-45D2-85C3-8CC5C4349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060" y="3525687"/>
              <a:ext cx="597103" cy="597103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2D7F8E15-6D9E-406C-997D-6AD79F69BC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94500" y="3682143"/>
              <a:ext cx="467784" cy="326095"/>
              <a:chOff x="-1" y="13"/>
              <a:chExt cx="449" cy="313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A071465C-C82C-437D-B19E-B0F98425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0DD54798-A6A6-4ABF-A2C0-5A888DB55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2E6EB7-0203-46C5-870C-D563BF1FB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F057BA9-A072-4646-B92D-9921E9674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" name="Line 9">
                <a:extLst>
                  <a:ext uri="{FF2B5EF4-FFF2-40B4-BE49-F238E27FC236}">
                    <a16:creationId xmlns:a16="http://schemas.microsoft.com/office/drawing/2014/main" id="{9B5FD558-D160-4E8C-8A7C-C9EE24A5F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" name="Line 10">
                <a:extLst>
                  <a:ext uri="{FF2B5EF4-FFF2-40B4-BE49-F238E27FC236}">
                    <a16:creationId xmlns:a16="http://schemas.microsoft.com/office/drawing/2014/main" id="{A84E1454-C240-4F33-AD51-13CAFADAC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5E3312FE-3F31-4BDC-99BC-6646C5AE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2E3FAC80-E6FC-42C0-B8BB-3ECAA99F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ECA40A4F-9395-4882-B26D-4A0D30688444}"/>
              </a:ext>
            </a:extLst>
          </p:cNvPr>
          <p:cNvGrpSpPr/>
          <p:nvPr/>
        </p:nvGrpSpPr>
        <p:grpSpPr>
          <a:xfrm>
            <a:off x="2466628" y="2887297"/>
            <a:ext cx="596948" cy="598513"/>
            <a:chOff x="2515124" y="2944551"/>
            <a:chExt cx="609076" cy="61067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76861C-D2E8-41C2-9404-641D65D0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9284FB8-16C0-4238-B990-31CD0CD91D5B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3EE9248A-496B-4A7B-93E0-F6910FB4A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122776-5339-459A-A442-53445DDBA2C3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26638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1710BD17-8BED-496F-9936-A1C5184BF977}"/>
              </a:ext>
            </a:extLst>
          </p:cNvPr>
          <p:cNvGrpSpPr/>
          <p:nvPr/>
        </p:nvGrpSpPr>
        <p:grpSpPr>
          <a:xfrm>
            <a:off x="1483838" y="2887297"/>
            <a:ext cx="600082" cy="598513"/>
            <a:chOff x="1405308" y="2837772"/>
            <a:chExt cx="826389" cy="82423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043839-1697-413B-9F08-D4A26F7E5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5" name="arrow_22">
              <a:extLst>
                <a:ext uri="{FF2B5EF4-FFF2-40B4-BE49-F238E27FC236}">
                  <a16:creationId xmlns:a16="http://schemas.microsoft.com/office/drawing/2014/main" id="{426A1C1C-804D-45C5-A438-6AC7B8A636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6" name="microsoft">
            <a:extLst>
              <a:ext uri="{FF2B5EF4-FFF2-40B4-BE49-F238E27FC236}">
                <a16:creationId xmlns:a16="http://schemas.microsoft.com/office/drawing/2014/main" id="{ADA45E49-9A7F-474B-B5A8-B7EE8C76D2D4}"/>
              </a:ext>
            </a:extLst>
          </p:cNvPr>
          <p:cNvSpPr/>
          <p:nvPr/>
        </p:nvSpPr>
        <p:spPr>
          <a:xfrm>
            <a:off x="463537" y="1200661"/>
            <a:ext cx="6726098" cy="13513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Publish </a:t>
            </a:r>
            <a:b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to the web</a:t>
            </a:r>
          </a:p>
        </p:txBody>
      </p:sp>
      <p:grpSp>
        <p:nvGrpSpPr>
          <p:cNvPr id="47" name="Group 11">
            <a:extLst>
              <a:ext uri="{FF2B5EF4-FFF2-40B4-BE49-F238E27FC236}">
                <a16:creationId xmlns:a16="http://schemas.microsoft.com/office/drawing/2014/main" id="{EC46E834-3765-49F5-8114-DFD0F8F129FD}"/>
              </a:ext>
            </a:extLst>
          </p:cNvPr>
          <p:cNvGrpSpPr/>
          <p:nvPr/>
        </p:nvGrpSpPr>
        <p:grpSpPr>
          <a:xfrm>
            <a:off x="3724285" y="-93015"/>
            <a:ext cx="10267604" cy="6837100"/>
            <a:chOff x="3798333" y="-96314"/>
            <a:chExt cx="10476219" cy="697601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EEDDDD5-05C8-4E35-BEFC-EAB821B91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98333" y="-96314"/>
              <a:ext cx="10476219" cy="6976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10F4647-E84C-4B30-AB3A-AE8E17DDE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6705" y="902334"/>
              <a:ext cx="7259769" cy="486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4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2.22878E-6 L 4.70258E-6 2.22878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2 -3.46346E-6 L 1.18713E-6 -3.46346E-6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5">
            <a:extLst>
              <a:ext uri="{FF2B5EF4-FFF2-40B4-BE49-F238E27FC236}">
                <a16:creationId xmlns:a16="http://schemas.microsoft.com/office/drawing/2014/main" id="{98C4E5D8-0D09-4C7C-8EED-C73A37D75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43" y="3135800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F2803C3-CCA3-4A58-9093-33E3A937544B}"/>
              </a:ext>
            </a:extLst>
          </p:cNvPr>
          <p:cNvGrpSpPr/>
          <p:nvPr/>
        </p:nvGrpSpPr>
        <p:grpSpPr>
          <a:xfrm>
            <a:off x="724111" y="3525662"/>
            <a:ext cx="596948" cy="596948"/>
            <a:chOff x="630703" y="3489389"/>
            <a:chExt cx="822074" cy="822074"/>
          </a:xfrm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91EA6E08-1C0B-4A79-8430-C0B59454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phone">
              <a:extLst>
                <a:ext uri="{FF2B5EF4-FFF2-40B4-BE49-F238E27FC236}">
                  <a16:creationId xmlns:a16="http://schemas.microsoft.com/office/drawing/2014/main" id="{F0E6D4F9-CAC9-48A8-B6DA-6A049EE29F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061B6D50-165F-4ECE-8903-8DAC23642651}"/>
              </a:ext>
            </a:extLst>
          </p:cNvPr>
          <p:cNvGrpSpPr/>
          <p:nvPr/>
        </p:nvGrpSpPr>
        <p:grpSpPr>
          <a:xfrm>
            <a:off x="384973" y="4409404"/>
            <a:ext cx="1087853" cy="1087853"/>
            <a:chOff x="455932" y="4475444"/>
            <a:chExt cx="824231" cy="822074"/>
          </a:xfrm>
          <a:solidFill>
            <a:srgbClr val="EDC30D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08941F-C1C3-4F73-BB89-A36744D4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" name="arrow_4">
              <a:extLst>
                <a:ext uri="{FF2B5EF4-FFF2-40B4-BE49-F238E27FC236}">
                  <a16:creationId xmlns:a16="http://schemas.microsoft.com/office/drawing/2014/main" id="{F77ADCFD-6C16-4B1A-896A-A454FC1BCE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FF5CD8D-1D2B-456F-82B4-D8275B559B95}"/>
              </a:ext>
            </a:extLst>
          </p:cNvPr>
          <p:cNvGrpSpPr/>
          <p:nvPr/>
        </p:nvGrpSpPr>
        <p:grpSpPr>
          <a:xfrm>
            <a:off x="1307298" y="5572445"/>
            <a:ext cx="603347" cy="603347"/>
            <a:chOff x="971615" y="5344987"/>
            <a:chExt cx="822074" cy="826389"/>
          </a:xfrm>
          <a:solidFill>
            <a:srgbClr val="C7C7C7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FBAB7E-839E-4C54-9805-083BCD74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" name="globe_2">
              <a:extLst>
                <a:ext uri="{FF2B5EF4-FFF2-40B4-BE49-F238E27FC236}">
                  <a16:creationId xmlns:a16="http://schemas.microsoft.com/office/drawing/2014/main" id="{26E299CF-0FC2-40D8-9CF1-74F7B17D0C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1B4D248B-F483-4525-91DA-94470DC7A891}"/>
              </a:ext>
            </a:extLst>
          </p:cNvPr>
          <p:cNvGrpSpPr/>
          <p:nvPr/>
        </p:nvGrpSpPr>
        <p:grpSpPr>
          <a:xfrm>
            <a:off x="2235090" y="5678990"/>
            <a:ext cx="603347" cy="603347"/>
            <a:chOff x="1972828" y="5679567"/>
            <a:chExt cx="597103" cy="6002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F68A8B-4CCA-4DBF-B995-5DC9445AE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828" y="5679567"/>
              <a:ext cx="597103" cy="60023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8686C3A-38DC-4519-B14C-36693F6F8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8585" y="5831715"/>
              <a:ext cx="304718" cy="256991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4D46F3D2-BC9C-454F-A926-88B12D66A47E}"/>
              </a:ext>
            </a:extLst>
          </p:cNvPr>
          <p:cNvGrpSpPr/>
          <p:nvPr/>
        </p:nvGrpSpPr>
        <p:grpSpPr>
          <a:xfrm>
            <a:off x="3063615" y="5243341"/>
            <a:ext cx="603347" cy="603347"/>
            <a:chOff x="2863895" y="5344987"/>
            <a:chExt cx="824231" cy="826389"/>
          </a:xfrm>
          <a:solidFill>
            <a:srgbClr val="C7C7C7"/>
          </a:solidFill>
        </p:grpSpPr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8D567958-3F8F-45F4-B21A-A65CECD3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" name="graph_6">
              <a:extLst>
                <a:ext uri="{FF2B5EF4-FFF2-40B4-BE49-F238E27FC236}">
                  <a16:creationId xmlns:a16="http://schemas.microsoft.com/office/drawing/2014/main" id="{5282BB93-4EE9-4DA2-9DEB-94BA5868EF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23440FD2-3E9F-4F83-B157-D8C4D4DC7A8A}"/>
              </a:ext>
            </a:extLst>
          </p:cNvPr>
          <p:cNvGrpSpPr/>
          <p:nvPr/>
        </p:nvGrpSpPr>
        <p:grpSpPr>
          <a:xfrm>
            <a:off x="3414104" y="4416040"/>
            <a:ext cx="603347" cy="603347"/>
            <a:chOff x="3353686" y="4475444"/>
            <a:chExt cx="822074" cy="822074"/>
          </a:xfrm>
          <a:solidFill>
            <a:srgbClr val="C7C7C7"/>
          </a:solidFill>
        </p:grpSpPr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20D95077-15F3-416C-8CCA-7A32114D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" name="microphone_2">
              <a:extLst>
                <a:ext uri="{FF2B5EF4-FFF2-40B4-BE49-F238E27FC236}">
                  <a16:creationId xmlns:a16="http://schemas.microsoft.com/office/drawing/2014/main" id="{33EF45E1-7535-413C-9EDC-8F73A3E33D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7" name="Group 3">
            <a:extLst>
              <a:ext uri="{FF2B5EF4-FFF2-40B4-BE49-F238E27FC236}">
                <a16:creationId xmlns:a16="http://schemas.microsoft.com/office/drawing/2014/main" id="{FC4647AF-F394-4034-A02B-418A58550E52}"/>
              </a:ext>
            </a:extLst>
          </p:cNvPr>
          <p:cNvGrpSpPr/>
          <p:nvPr/>
        </p:nvGrpSpPr>
        <p:grpSpPr>
          <a:xfrm>
            <a:off x="3225808" y="3525662"/>
            <a:ext cx="596948" cy="596948"/>
            <a:chOff x="3225060" y="3525687"/>
            <a:chExt cx="597103" cy="597103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CA0E04BE-4CD9-45D2-85C3-8CC5C4349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060" y="3525687"/>
              <a:ext cx="597103" cy="597103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2D7F8E15-6D9E-406C-997D-6AD79F69BC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94500" y="3682143"/>
              <a:ext cx="467784" cy="326095"/>
              <a:chOff x="-1" y="13"/>
              <a:chExt cx="449" cy="313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A071465C-C82C-437D-B19E-B0F98425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0DD54798-A6A6-4ABF-A2C0-5A888DB55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2E6EB7-0203-46C5-870C-D563BF1FB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F057BA9-A072-4646-B92D-9921E9674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" name="Line 9">
                <a:extLst>
                  <a:ext uri="{FF2B5EF4-FFF2-40B4-BE49-F238E27FC236}">
                    <a16:creationId xmlns:a16="http://schemas.microsoft.com/office/drawing/2014/main" id="{9B5FD558-D160-4E8C-8A7C-C9EE24A5F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" name="Line 10">
                <a:extLst>
                  <a:ext uri="{FF2B5EF4-FFF2-40B4-BE49-F238E27FC236}">
                    <a16:creationId xmlns:a16="http://schemas.microsoft.com/office/drawing/2014/main" id="{A84E1454-C240-4F33-AD51-13CAFADAC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5E3312FE-3F31-4BDC-99BC-6646C5AE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2E3FAC80-E6FC-42C0-B8BB-3ECAA99F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ECA40A4F-9395-4882-B26D-4A0D30688444}"/>
              </a:ext>
            </a:extLst>
          </p:cNvPr>
          <p:cNvGrpSpPr/>
          <p:nvPr/>
        </p:nvGrpSpPr>
        <p:grpSpPr>
          <a:xfrm>
            <a:off x="2466628" y="2887297"/>
            <a:ext cx="596948" cy="598513"/>
            <a:chOff x="2515124" y="2944551"/>
            <a:chExt cx="609076" cy="61067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76861C-D2E8-41C2-9404-641D65D0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9284FB8-16C0-4238-B990-31CD0CD91D5B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3EE9248A-496B-4A7B-93E0-F6910FB4A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122776-5339-459A-A442-53445DDBA2C3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26638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1710BD17-8BED-496F-9936-A1C5184BF977}"/>
              </a:ext>
            </a:extLst>
          </p:cNvPr>
          <p:cNvGrpSpPr/>
          <p:nvPr/>
        </p:nvGrpSpPr>
        <p:grpSpPr>
          <a:xfrm>
            <a:off x="1483838" y="2887297"/>
            <a:ext cx="600082" cy="598513"/>
            <a:chOff x="1405308" y="2837772"/>
            <a:chExt cx="826389" cy="82423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043839-1697-413B-9F08-D4A26F7E5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5" name="arrow_22">
              <a:extLst>
                <a:ext uri="{FF2B5EF4-FFF2-40B4-BE49-F238E27FC236}">
                  <a16:creationId xmlns:a16="http://schemas.microsoft.com/office/drawing/2014/main" id="{426A1C1C-804D-45C5-A438-6AC7B8A636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4" name="Group 11">
            <a:extLst>
              <a:ext uri="{FF2B5EF4-FFF2-40B4-BE49-F238E27FC236}">
                <a16:creationId xmlns:a16="http://schemas.microsoft.com/office/drawing/2014/main" id="{F606A90B-1A16-4FAD-A39E-00A689946797}"/>
              </a:ext>
            </a:extLst>
          </p:cNvPr>
          <p:cNvGrpSpPr/>
          <p:nvPr/>
        </p:nvGrpSpPr>
        <p:grpSpPr>
          <a:xfrm>
            <a:off x="3656274" y="-162624"/>
            <a:ext cx="10323935" cy="6905377"/>
            <a:chOff x="3728941" y="-167337"/>
            <a:chExt cx="10533694" cy="7045679"/>
          </a:xfrm>
        </p:grpSpPr>
        <p:pic>
          <p:nvPicPr>
            <p:cNvPr id="55" name="Excel SS">
              <a:extLst>
                <a:ext uri="{FF2B5EF4-FFF2-40B4-BE49-F238E27FC236}">
                  <a16:creationId xmlns:a16="http://schemas.microsoft.com/office/drawing/2014/main" id="{C6B9D472-E2D1-4143-A4F9-9270D6774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526" t="-18540" b="3970"/>
            <a:stretch/>
          </p:blipFill>
          <p:spPr>
            <a:xfrm>
              <a:off x="3728941" y="-167337"/>
              <a:ext cx="9210633" cy="6482597"/>
            </a:xfrm>
            <a:prstGeom prst="rect">
              <a:avLst/>
            </a:prstGeom>
          </p:spPr>
        </p:pic>
        <p:pic>
          <p:nvPicPr>
            <p:cNvPr id="56" name="Device">
              <a:extLst>
                <a:ext uri="{FF2B5EF4-FFF2-40B4-BE49-F238E27FC236}">
                  <a16:creationId xmlns:a16="http://schemas.microsoft.com/office/drawing/2014/main" id="{47D43CF6-73D5-4AC4-9A24-0756BADED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90630" y="-94867"/>
              <a:ext cx="10472005" cy="6973209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microsoft">
            <a:extLst>
              <a:ext uri="{FF2B5EF4-FFF2-40B4-BE49-F238E27FC236}">
                <a16:creationId xmlns:a16="http://schemas.microsoft.com/office/drawing/2014/main" id="{0ACECE5F-35BB-4254-9867-770C214D0342}"/>
              </a:ext>
            </a:extLst>
          </p:cNvPr>
          <p:cNvSpPr/>
          <p:nvPr/>
        </p:nvSpPr>
        <p:spPr>
          <a:xfrm>
            <a:off x="465803" y="703336"/>
            <a:ext cx="6723393" cy="20203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37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0" kern="0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Integration with</a:t>
            </a:r>
          </a:p>
          <a:p>
            <a:pPr defTabSz="91337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0" kern="0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Microsoft apps </a:t>
            </a:r>
          </a:p>
          <a:p>
            <a:pPr defTabSz="91337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0" kern="0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&amp; services</a:t>
            </a:r>
          </a:p>
        </p:txBody>
      </p:sp>
      <p:pic>
        <p:nvPicPr>
          <p:cNvPr id="58" name="Publish SS">
            <a:extLst>
              <a:ext uri="{FF2B5EF4-FFF2-40B4-BE49-F238E27FC236}">
                <a16:creationId xmlns:a16="http://schemas.microsoft.com/office/drawing/2014/main" id="{A4997CF1-8EB2-491E-9850-E108ECCD6C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291" b="40337"/>
          <a:stretch/>
        </p:blipFill>
        <p:spPr>
          <a:xfrm>
            <a:off x="5083599" y="895491"/>
            <a:ext cx="8289771" cy="4724277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39594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2.22878E-6 L 4.70258E-6 2.22878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2 -2.72356E-7 L 2.4049E-6 -2.72356E-7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5">
            <a:extLst>
              <a:ext uri="{FF2B5EF4-FFF2-40B4-BE49-F238E27FC236}">
                <a16:creationId xmlns:a16="http://schemas.microsoft.com/office/drawing/2014/main" id="{98C4E5D8-0D09-4C7C-8EED-C73A37D75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43" y="3135800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F2803C3-CCA3-4A58-9093-33E3A937544B}"/>
              </a:ext>
            </a:extLst>
          </p:cNvPr>
          <p:cNvGrpSpPr/>
          <p:nvPr/>
        </p:nvGrpSpPr>
        <p:grpSpPr>
          <a:xfrm>
            <a:off x="463018" y="3497346"/>
            <a:ext cx="1087853" cy="1087853"/>
            <a:chOff x="630703" y="3489389"/>
            <a:chExt cx="822074" cy="822074"/>
          </a:xfrm>
          <a:solidFill>
            <a:srgbClr val="EDC30D"/>
          </a:solidFill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91EA6E08-1C0B-4A79-8430-C0B59454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1" name="phone">
              <a:extLst>
                <a:ext uri="{FF2B5EF4-FFF2-40B4-BE49-F238E27FC236}">
                  <a16:creationId xmlns:a16="http://schemas.microsoft.com/office/drawing/2014/main" id="{F0E6D4F9-CAC9-48A8-B6DA-6A049EE29F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061B6D50-165F-4ECE-8903-8DAC23642651}"/>
              </a:ext>
            </a:extLst>
          </p:cNvPr>
          <p:cNvGrpSpPr/>
          <p:nvPr/>
        </p:nvGrpSpPr>
        <p:grpSpPr>
          <a:xfrm>
            <a:off x="654496" y="4921577"/>
            <a:ext cx="603347" cy="603347"/>
            <a:chOff x="455932" y="4475444"/>
            <a:chExt cx="824231" cy="822074"/>
          </a:xfrm>
          <a:solidFill>
            <a:srgbClr val="C7C7C7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08941F-C1C3-4F73-BB89-A36744D4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" name="arrow_4">
              <a:extLst>
                <a:ext uri="{FF2B5EF4-FFF2-40B4-BE49-F238E27FC236}">
                  <a16:creationId xmlns:a16="http://schemas.microsoft.com/office/drawing/2014/main" id="{F77ADCFD-6C16-4B1A-896A-A454FC1BCE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FF5CD8D-1D2B-456F-82B4-D8275B559B95}"/>
              </a:ext>
            </a:extLst>
          </p:cNvPr>
          <p:cNvGrpSpPr/>
          <p:nvPr/>
        </p:nvGrpSpPr>
        <p:grpSpPr>
          <a:xfrm>
            <a:off x="1307298" y="5572445"/>
            <a:ext cx="603347" cy="603347"/>
            <a:chOff x="971615" y="5344987"/>
            <a:chExt cx="822074" cy="826389"/>
          </a:xfrm>
          <a:solidFill>
            <a:srgbClr val="C7C7C7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FBAB7E-839E-4C54-9805-083BCD74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" name="globe_2">
              <a:extLst>
                <a:ext uri="{FF2B5EF4-FFF2-40B4-BE49-F238E27FC236}">
                  <a16:creationId xmlns:a16="http://schemas.microsoft.com/office/drawing/2014/main" id="{26E299CF-0FC2-40D8-9CF1-74F7B17D0C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1B4D248B-F483-4525-91DA-94470DC7A891}"/>
              </a:ext>
            </a:extLst>
          </p:cNvPr>
          <p:cNvGrpSpPr/>
          <p:nvPr/>
        </p:nvGrpSpPr>
        <p:grpSpPr>
          <a:xfrm>
            <a:off x="2235090" y="5678990"/>
            <a:ext cx="603347" cy="603347"/>
            <a:chOff x="1972828" y="5679567"/>
            <a:chExt cx="597103" cy="60023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F68A8B-4CCA-4DBF-B995-5DC9445AE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828" y="5679567"/>
              <a:ext cx="597103" cy="60023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8686C3A-38DC-4519-B14C-36693F6F8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8585" y="5831715"/>
              <a:ext cx="304718" cy="256991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4D46F3D2-BC9C-454F-A926-88B12D66A47E}"/>
              </a:ext>
            </a:extLst>
          </p:cNvPr>
          <p:cNvGrpSpPr/>
          <p:nvPr/>
        </p:nvGrpSpPr>
        <p:grpSpPr>
          <a:xfrm>
            <a:off x="3063615" y="5243341"/>
            <a:ext cx="603347" cy="603347"/>
            <a:chOff x="2863895" y="5344987"/>
            <a:chExt cx="824231" cy="826389"/>
          </a:xfrm>
          <a:solidFill>
            <a:srgbClr val="C7C7C7"/>
          </a:solidFill>
        </p:grpSpPr>
        <p:sp>
          <p:nvSpPr>
            <p:cNvPr id="22" name="Oval 26">
              <a:extLst>
                <a:ext uri="{FF2B5EF4-FFF2-40B4-BE49-F238E27FC236}">
                  <a16:creationId xmlns:a16="http://schemas.microsoft.com/office/drawing/2014/main" id="{8D567958-3F8F-45F4-B21A-A65CECD3A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" name="graph_6">
              <a:extLst>
                <a:ext uri="{FF2B5EF4-FFF2-40B4-BE49-F238E27FC236}">
                  <a16:creationId xmlns:a16="http://schemas.microsoft.com/office/drawing/2014/main" id="{5282BB93-4EE9-4DA2-9DEB-94BA5868EF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23440FD2-3E9F-4F83-B157-D8C4D4DC7A8A}"/>
              </a:ext>
            </a:extLst>
          </p:cNvPr>
          <p:cNvGrpSpPr/>
          <p:nvPr/>
        </p:nvGrpSpPr>
        <p:grpSpPr>
          <a:xfrm>
            <a:off x="3414104" y="4416040"/>
            <a:ext cx="603347" cy="603347"/>
            <a:chOff x="3353686" y="4475444"/>
            <a:chExt cx="822074" cy="822074"/>
          </a:xfrm>
          <a:solidFill>
            <a:srgbClr val="C7C7C7"/>
          </a:solidFill>
        </p:grpSpPr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20D95077-15F3-416C-8CCA-7A32114D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" name="microphone_2">
              <a:extLst>
                <a:ext uri="{FF2B5EF4-FFF2-40B4-BE49-F238E27FC236}">
                  <a16:creationId xmlns:a16="http://schemas.microsoft.com/office/drawing/2014/main" id="{33EF45E1-7535-413C-9EDC-8F73A3E33D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7" name="Group 3">
            <a:extLst>
              <a:ext uri="{FF2B5EF4-FFF2-40B4-BE49-F238E27FC236}">
                <a16:creationId xmlns:a16="http://schemas.microsoft.com/office/drawing/2014/main" id="{FC4647AF-F394-4034-A02B-418A58550E52}"/>
              </a:ext>
            </a:extLst>
          </p:cNvPr>
          <p:cNvGrpSpPr/>
          <p:nvPr/>
        </p:nvGrpSpPr>
        <p:grpSpPr>
          <a:xfrm>
            <a:off x="3225808" y="3525662"/>
            <a:ext cx="596948" cy="596948"/>
            <a:chOff x="3225060" y="3525687"/>
            <a:chExt cx="597103" cy="597103"/>
          </a:xfrm>
        </p:grpSpPr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CA0E04BE-4CD9-45D2-85C3-8CC5C4349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5060" y="3525687"/>
              <a:ext cx="597103" cy="597103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2D7F8E15-6D9E-406C-997D-6AD79F69BC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94500" y="3682143"/>
              <a:ext cx="467784" cy="326095"/>
              <a:chOff x="-1" y="13"/>
              <a:chExt cx="449" cy="313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A071465C-C82C-437D-B19E-B0F984252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0DD54798-A6A6-4ABF-A2C0-5A888DB55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F42E6EB7-0203-46C5-870C-D563BF1FB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AF057BA9-A072-4646-B92D-9921E9674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" name="Line 9">
                <a:extLst>
                  <a:ext uri="{FF2B5EF4-FFF2-40B4-BE49-F238E27FC236}">
                    <a16:creationId xmlns:a16="http://schemas.microsoft.com/office/drawing/2014/main" id="{9B5FD558-D160-4E8C-8A7C-C9EE24A5F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" name="Line 10">
                <a:extLst>
                  <a:ext uri="{FF2B5EF4-FFF2-40B4-BE49-F238E27FC236}">
                    <a16:creationId xmlns:a16="http://schemas.microsoft.com/office/drawing/2014/main" id="{A84E1454-C240-4F33-AD51-13CAFADAC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Line 11">
                <a:extLst>
                  <a:ext uri="{FF2B5EF4-FFF2-40B4-BE49-F238E27FC236}">
                    <a16:creationId xmlns:a16="http://schemas.microsoft.com/office/drawing/2014/main" id="{5E3312FE-3F31-4BDC-99BC-6646C5AEB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2E3FAC80-E6FC-42C0-B8BB-3ECAA99F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ECA40A4F-9395-4882-B26D-4A0D30688444}"/>
              </a:ext>
            </a:extLst>
          </p:cNvPr>
          <p:cNvGrpSpPr/>
          <p:nvPr/>
        </p:nvGrpSpPr>
        <p:grpSpPr>
          <a:xfrm>
            <a:off x="2466628" y="2887297"/>
            <a:ext cx="596948" cy="598513"/>
            <a:chOff x="2515124" y="2944551"/>
            <a:chExt cx="609076" cy="61067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76861C-D2E8-41C2-9404-641D65D03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9284FB8-16C0-4238-B990-31CD0CD91D5B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3EE9248A-496B-4A7B-93E0-F6910FB4AA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7122776-5339-459A-A442-53445DDBA2C3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26638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1710BD17-8BED-496F-9936-A1C5184BF977}"/>
              </a:ext>
            </a:extLst>
          </p:cNvPr>
          <p:cNvGrpSpPr/>
          <p:nvPr/>
        </p:nvGrpSpPr>
        <p:grpSpPr>
          <a:xfrm>
            <a:off x="1483838" y="2887297"/>
            <a:ext cx="600082" cy="598513"/>
            <a:chOff x="1405308" y="2837772"/>
            <a:chExt cx="826389" cy="82423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043839-1697-413B-9F08-D4A26F7E5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5" name="arrow_22">
              <a:extLst>
                <a:ext uri="{FF2B5EF4-FFF2-40B4-BE49-F238E27FC236}">
                  <a16:creationId xmlns:a16="http://schemas.microsoft.com/office/drawing/2014/main" id="{426A1C1C-804D-45C5-A438-6AC7B8A636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6" name="microsoft">
            <a:extLst>
              <a:ext uri="{FF2B5EF4-FFF2-40B4-BE49-F238E27FC236}">
                <a16:creationId xmlns:a16="http://schemas.microsoft.com/office/drawing/2014/main" id="{6FF4A7D0-DD79-43E1-8988-CDE8D769815E}"/>
              </a:ext>
            </a:extLst>
          </p:cNvPr>
          <p:cNvSpPr/>
          <p:nvPr/>
        </p:nvSpPr>
        <p:spPr>
          <a:xfrm>
            <a:off x="463537" y="1515882"/>
            <a:ext cx="6726098" cy="72093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Power BI Mobile</a:t>
            </a:r>
          </a:p>
        </p:txBody>
      </p:sp>
      <p:grpSp>
        <p:nvGrpSpPr>
          <p:cNvPr id="47" name="Group 11">
            <a:extLst>
              <a:ext uri="{FF2B5EF4-FFF2-40B4-BE49-F238E27FC236}">
                <a16:creationId xmlns:a16="http://schemas.microsoft.com/office/drawing/2014/main" id="{718A8C46-6713-4458-AD0A-C71CF08666FB}"/>
              </a:ext>
            </a:extLst>
          </p:cNvPr>
          <p:cNvGrpSpPr/>
          <p:nvPr/>
        </p:nvGrpSpPr>
        <p:grpSpPr>
          <a:xfrm>
            <a:off x="6675118" y="-103175"/>
            <a:ext cx="3832432" cy="7124721"/>
            <a:chOff x="4515085" y="723900"/>
            <a:chExt cx="3413077" cy="6345116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164E27E-53AA-47CD-A72D-87985F6C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5085" y="723900"/>
              <a:ext cx="3413077" cy="634511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788B1DB-6F31-4496-95CB-4631DE204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6" y="1878496"/>
              <a:ext cx="2167417" cy="4016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95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2.22878E-6 L 4.70258E-6 2.22878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2502 -2.30141E-6 L -8.83329E-7 -2.30141E-6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4A998A-4C26-47A3-8EDA-7C6D22BBF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47" y="504417"/>
            <a:ext cx="7020905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39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BE02ED-1EC7-4B20-B3CF-8EE17A949D8F}"/>
              </a:ext>
            </a:extLst>
          </p:cNvPr>
          <p:cNvSpPr txBox="1">
            <a:spLocks/>
          </p:cNvSpPr>
          <p:nvPr/>
        </p:nvSpPr>
        <p:spPr bwMode="black">
          <a:xfrm>
            <a:off x="369443" y="191729"/>
            <a:ext cx="6634162" cy="9602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</a:rPr>
              <a:t>Power BI + AI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black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B88FF3-5632-43FD-8213-BA1FCA10910B}"/>
              </a:ext>
            </a:extLst>
          </p:cNvPr>
          <p:cNvSpPr txBox="1">
            <a:spLocks/>
          </p:cNvSpPr>
          <p:nvPr/>
        </p:nvSpPr>
        <p:spPr>
          <a:xfrm>
            <a:off x="1253414" y="1441019"/>
            <a:ext cx="9978957" cy="522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-Premium feature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-Users can now get capabilities such as image recognition and text analytics directly in Power BI.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-Key driver analysis helps users understand what influences key business metrics.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-Users can create machine learning models directly in Power BI using automated machine learning.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-Users now have seamless integration of Azure Machine Learning within Power BI. </a:t>
            </a:r>
          </a:p>
        </p:txBody>
      </p:sp>
    </p:spTree>
    <p:extLst>
      <p:ext uri="{BB962C8B-B14F-4D97-AF65-F5344CB8AC3E}">
        <p14:creationId xmlns:p14="http://schemas.microsoft.com/office/powerpoint/2010/main" val="413857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BE02ED-1EC7-4B20-B3CF-8EE17A949D8F}"/>
              </a:ext>
            </a:extLst>
          </p:cNvPr>
          <p:cNvSpPr txBox="1">
            <a:spLocks/>
          </p:cNvSpPr>
          <p:nvPr/>
        </p:nvSpPr>
        <p:spPr bwMode="black">
          <a:xfrm>
            <a:off x="369443" y="191729"/>
            <a:ext cx="6634162" cy="9602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</a:rPr>
              <a:t>Power BI + AI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black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B88FF3-5632-43FD-8213-BA1FCA10910B}"/>
              </a:ext>
            </a:extLst>
          </p:cNvPr>
          <p:cNvSpPr txBox="1">
            <a:spLocks/>
          </p:cNvSpPr>
          <p:nvPr/>
        </p:nvSpPr>
        <p:spPr>
          <a:xfrm>
            <a:off x="1253414" y="1441019"/>
            <a:ext cx="9978957" cy="522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Azure Cognitive Services capabilities in Power BI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Pre-trained machine learning models that can extract insights from data.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documents, images, and social media feeds</a:t>
            </a:r>
          </a:p>
          <a:p>
            <a:r>
              <a:rPr lang="en-US" dirty="0">
                <a:solidFill>
                  <a:schemeClr val="bg1"/>
                </a:solidFill>
              </a:rPr>
              <a:t>New Key Driver Analysis feature in Power BI </a:t>
            </a:r>
          </a:p>
          <a:p>
            <a:r>
              <a:rPr lang="en-US" dirty="0">
                <a:solidFill>
                  <a:schemeClr val="bg1"/>
                </a:solidFill>
              </a:rPr>
              <a:t>Build Your Own Machine Learning Models in Power BI </a:t>
            </a:r>
          </a:p>
          <a:p>
            <a:r>
              <a:rPr lang="en-US" dirty="0">
                <a:solidFill>
                  <a:schemeClr val="bg1"/>
                </a:solidFill>
              </a:rPr>
              <a:t>Python and R Integration</a:t>
            </a:r>
          </a:p>
        </p:txBody>
      </p:sp>
    </p:spTree>
    <p:extLst>
      <p:ext uri="{BB962C8B-B14F-4D97-AF65-F5344CB8AC3E}">
        <p14:creationId xmlns:p14="http://schemas.microsoft.com/office/powerpoint/2010/main" val="121841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DD8254D-9F23-484A-9B48-D93E9E15C145}"/>
              </a:ext>
            </a:extLst>
          </p:cNvPr>
          <p:cNvSpPr txBox="1">
            <a:spLocks/>
          </p:cNvSpPr>
          <p:nvPr/>
        </p:nvSpPr>
        <p:spPr>
          <a:xfrm>
            <a:off x="710675" y="3039744"/>
            <a:ext cx="6505306" cy="1165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Vivek Patel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BE02ED-1EC7-4B20-B3CF-8EE17A949D8F}"/>
              </a:ext>
            </a:extLst>
          </p:cNvPr>
          <p:cNvSpPr txBox="1">
            <a:spLocks/>
          </p:cNvSpPr>
          <p:nvPr/>
        </p:nvSpPr>
        <p:spPr bwMode="black">
          <a:xfrm>
            <a:off x="581819" y="1423845"/>
            <a:ext cx="6634162" cy="9602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</a:rPr>
              <a:t>Power BI + AI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black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326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BE02ED-1EC7-4B20-B3CF-8EE17A949D8F}"/>
              </a:ext>
            </a:extLst>
          </p:cNvPr>
          <p:cNvSpPr txBox="1">
            <a:spLocks/>
          </p:cNvSpPr>
          <p:nvPr/>
        </p:nvSpPr>
        <p:spPr bwMode="black">
          <a:xfrm>
            <a:off x="369442" y="191729"/>
            <a:ext cx="11573741" cy="162506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</a:rPr>
              <a:t>Azure Cognitive Services capabilities in Power BI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E8AF3F-CD2F-4550-9720-9A7481009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73" y="1850455"/>
            <a:ext cx="8311225" cy="50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1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BE02ED-1EC7-4B20-B3CF-8EE17A949D8F}"/>
              </a:ext>
            </a:extLst>
          </p:cNvPr>
          <p:cNvSpPr txBox="1">
            <a:spLocks/>
          </p:cNvSpPr>
          <p:nvPr/>
        </p:nvSpPr>
        <p:spPr bwMode="black">
          <a:xfrm>
            <a:off x="369443" y="191729"/>
            <a:ext cx="11598622" cy="162506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</a:rPr>
              <a:t>New Key Driver Analysis feature in Power BI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BBF176-C9FD-40EE-B137-885D396A1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26" y="1816789"/>
            <a:ext cx="10315348" cy="504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04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BE02ED-1EC7-4B20-B3CF-8EE17A949D8F}"/>
              </a:ext>
            </a:extLst>
          </p:cNvPr>
          <p:cNvSpPr txBox="1">
            <a:spLocks/>
          </p:cNvSpPr>
          <p:nvPr/>
        </p:nvSpPr>
        <p:spPr bwMode="black">
          <a:xfrm>
            <a:off x="369443" y="191729"/>
            <a:ext cx="11716810" cy="162506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</a:rPr>
              <a:t>Build Your Own Machine Learning Models in Power BI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697426-34EB-474F-B96E-DFAE53EAB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47" y="1734488"/>
            <a:ext cx="9074413" cy="506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BE02ED-1EC7-4B20-B3CF-8EE17A949D8F}"/>
              </a:ext>
            </a:extLst>
          </p:cNvPr>
          <p:cNvSpPr txBox="1">
            <a:spLocks/>
          </p:cNvSpPr>
          <p:nvPr/>
        </p:nvSpPr>
        <p:spPr bwMode="black">
          <a:xfrm>
            <a:off x="369443" y="191729"/>
            <a:ext cx="11716810" cy="9602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</a:rPr>
              <a:t>Python and R Integration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A816B9-0CC3-4EB9-8BD0-423D9F40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02" y="1338594"/>
            <a:ext cx="4503575" cy="4906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FB3978-12DF-4C90-BCE9-2AAC1F67B22F}"/>
              </a:ext>
            </a:extLst>
          </p:cNvPr>
          <p:cNvSpPr/>
          <p:nvPr/>
        </p:nvSpPr>
        <p:spPr>
          <a:xfrm>
            <a:off x="6313714" y="4982547"/>
            <a:ext cx="1424474" cy="696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43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A45A9C-49AD-455F-BCFA-6D41FEFB9152}"/>
              </a:ext>
            </a:extLst>
          </p:cNvPr>
          <p:cNvSpPr txBox="1">
            <a:spLocks/>
          </p:cNvSpPr>
          <p:nvPr/>
        </p:nvSpPr>
        <p:spPr>
          <a:xfrm>
            <a:off x="269239" y="2084175"/>
            <a:ext cx="11267232" cy="10987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267" kern="1200" spc="0" baseline="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79063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A45A9C-49AD-455F-BCFA-6D41FEFB9152}"/>
              </a:ext>
            </a:extLst>
          </p:cNvPr>
          <p:cNvSpPr txBox="1">
            <a:spLocks/>
          </p:cNvSpPr>
          <p:nvPr/>
        </p:nvSpPr>
        <p:spPr>
          <a:xfrm>
            <a:off x="269239" y="2084175"/>
            <a:ext cx="11267232" cy="10987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267" kern="1200" spc="0" baseline="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40169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A45A9C-49AD-455F-BCFA-6D41FEFB9152}"/>
              </a:ext>
            </a:extLst>
          </p:cNvPr>
          <p:cNvSpPr txBox="1">
            <a:spLocks/>
          </p:cNvSpPr>
          <p:nvPr/>
        </p:nvSpPr>
        <p:spPr>
          <a:xfrm>
            <a:off x="269239" y="2084175"/>
            <a:ext cx="11267232" cy="10987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267" kern="1200" spc="0" baseline="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6600" b="1">
                <a:solidFill>
                  <a:srgbClr val="505050"/>
                </a:solidFill>
                <a:latin typeface="Segoe UI Light"/>
              </a:rPr>
              <a:t>Thank you!!!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00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BE02ED-1EC7-4B20-B3CF-8EE17A949D8F}"/>
              </a:ext>
            </a:extLst>
          </p:cNvPr>
          <p:cNvSpPr txBox="1">
            <a:spLocks/>
          </p:cNvSpPr>
          <p:nvPr/>
        </p:nvSpPr>
        <p:spPr bwMode="black">
          <a:xfrm>
            <a:off x="369443" y="191729"/>
            <a:ext cx="6634162" cy="9602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</a:rPr>
              <a:t>Power BI + AI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black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4B88FF3-5632-43FD-8213-BA1FCA10910B}"/>
              </a:ext>
            </a:extLst>
          </p:cNvPr>
          <p:cNvSpPr txBox="1">
            <a:spLocks/>
          </p:cNvSpPr>
          <p:nvPr/>
        </p:nvSpPr>
        <p:spPr>
          <a:xfrm>
            <a:off x="1253414" y="1441019"/>
            <a:ext cx="9978957" cy="522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-New AI Capabilities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-Quick Insight and -Q&amp;A in services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-Bookmark, Spotlight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-Drill Through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-Right click and Explain Increase --&gt; Select Different chart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-Q&amp;A in Desktop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-Improving Q&amp;A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POPup</a:t>
            </a:r>
            <a:r>
              <a:rPr lang="en-US" dirty="0">
                <a:solidFill>
                  <a:schemeClr val="bg1"/>
                </a:solidFill>
              </a:rPr>
              <a:t> Q&amp;A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Followup</a:t>
            </a:r>
            <a:r>
              <a:rPr lang="en-US" dirty="0">
                <a:solidFill>
                  <a:schemeClr val="bg1"/>
                </a:solidFill>
              </a:rPr>
              <a:t> Question</a:t>
            </a:r>
          </a:p>
        </p:txBody>
      </p:sp>
    </p:spTree>
    <p:extLst>
      <p:ext uri="{BB962C8B-B14F-4D97-AF65-F5344CB8AC3E}">
        <p14:creationId xmlns:p14="http://schemas.microsoft.com/office/powerpoint/2010/main" val="386442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D98365-5AF3-4FB0-910B-8B83E07A35E4}"/>
              </a:ext>
            </a:extLst>
          </p:cNvPr>
          <p:cNvSpPr/>
          <p:nvPr/>
        </p:nvSpPr>
        <p:spPr>
          <a:xfrm>
            <a:off x="7693025" y="5735638"/>
            <a:ext cx="4498975" cy="11223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B67FAE6-0510-4154-8961-488DFD5E0E6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r="5782"/>
          <a:stretch>
            <a:fillRect/>
          </a:stretch>
        </p:blipFill>
        <p:spPr>
          <a:xfrm>
            <a:off x="7693025" y="0"/>
            <a:ext cx="4498975" cy="5735638"/>
          </a:xfr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BBD78BB5-C071-42D5-B6FF-26492326CD26}"/>
              </a:ext>
            </a:extLst>
          </p:cNvPr>
          <p:cNvSpPr txBox="1">
            <a:spLocks/>
          </p:cNvSpPr>
          <p:nvPr/>
        </p:nvSpPr>
        <p:spPr>
          <a:xfrm>
            <a:off x="-17289" y="-12287"/>
            <a:ext cx="3769950" cy="8408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Vivek Patel</a:t>
            </a:r>
          </a:p>
        </p:txBody>
      </p:sp>
      <p:pic>
        <p:nvPicPr>
          <p:cNvPr id="31" name="Picture 30" descr="A picture containing ax, tool&#10;&#10;Description generated with very high confidence">
            <a:hlinkClick r:id="rId4"/>
            <a:extLst>
              <a:ext uri="{FF2B5EF4-FFF2-40B4-BE49-F238E27FC236}">
                <a16:creationId xmlns:a16="http://schemas.microsoft.com/office/drawing/2014/main" id="{682202C2-488D-4F64-99A9-53D4834C95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82651" y="5847066"/>
            <a:ext cx="349200" cy="283880"/>
          </a:xfrm>
          <a:prstGeom prst="rect">
            <a:avLst/>
          </a:prstGeom>
        </p:spPr>
      </p:pic>
      <p:pic>
        <p:nvPicPr>
          <p:cNvPr id="32" name="Picture 31">
            <a:hlinkClick r:id="rId7"/>
            <a:extLst>
              <a:ext uri="{FF2B5EF4-FFF2-40B4-BE49-F238E27FC236}">
                <a16:creationId xmlns:a16="http://schemas.microsoft.com/office/drawing/2014/main" id="{CB66A0D0-D995-4C40-90A7-002D692B5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85096" y="5819113"/>
            <a:ext cx="349430" cy="349430"/>
          </a:xfrm>
          <a:prstGeom prst="rect">
            <a:avLst/>
          </a:prstGeom>
        </p:spPr>
      </p:pic>
      <p:pic>
        <p:nvPicPr>
          <p:cNvPr id="33" name="Picture 32">
            <a:hlinkClick r:id="rId10"/>
            <a:extLst>
              <a:ext uri="{FF2B5EF4-FFF2-40B4-BE49-F238E27FC236}">
                <a16:creationId xmlns:a16="http://schemas.microsoft.com/office/drawing/2014/main" id="{41A15950-E15B-42BA-A669-1C2472CBB7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7094" y="5857265"/>
            <a:ext cx="520033" cy="2624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A75901-E636-4280-9A1D-56231DA57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8017" y="0"/>
            <a:ext cx="1455445" cy="8932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CF65686-6D7E-43EF-B045-9EB2FD18D8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74" y="11820"/>
            <a:ext cx="1413343" cy="864210"/>
          </a:xfrm>
          <a:prstGeom prst="rect">
            <a:avLst/>
          </a:prstGeom>
        </p:spPr>
      </p:pic>
      <p:pic>
        <p:nvPicPr>
          <p:cNvPr id="42" name="Graphic 41">
            <a:hlinkClick r:id="rId14"/>
            <a:extLst>
              <a:ext uri="{FF2B5EF4-FFF2-40B4-BE49-F238E27FC236}">
                <a16:creationId xmlns:a16="http://schemas.microsoft.com/office/drawing/2014/main" id="{665F050D-9F26-4A25-BD34-23DA932F3D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79976" y="5814016"/>
            <a:ext cx="348992" cy="348992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B088DDB-12FA-4DA2-9C85-31705B748DBA}"/>
              </a:ext>
            </a:extLst>
          </p:cNvPr>
          <p:cNvSpPr txBox="1">
            <a:spLocks/>
          </p:cNvSpPr>
          <p:nvPr/>
        </p:nvSpPr>
        <p:spPr>
          <a:xfrm>
            <a:off x="43644" y="1061544"/>
            <a:ext cx="7501692" cy="51014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Founder at Insight2Actions Inc.</a:t>
            </a:r>
          </a:p>
          <a:p>
            <a:pPr algn="just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Leader:-Toronto Power BI, Power Apps, Flow user group</a:t>
            </a:r>
          </a:p>
          <a:p>
            <a:pPr algn="just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Platform MVP</a:t>
            </a:r>
          </a:p>
          <a:p>
            <a:pPr algn="just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BI User Group Board of Advisors (Member)</a:t>
            </a:r>
          </a:p>
          <a:p>
            <a:pPr algn="just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Organizing Committee – Power BI World Tour 2017(Toronto) and 2018(Montreal)</a:t>
            </a:r>
          </a:p>
          <a:p>
            <a:pPr algn="just"/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</a:t>
            </a:r>
          </a:p>
          <a:p>
            <a:pPr lvl="1" algn="just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Process automation utilizing the latest offerings from the Microsoft business intelligence platform.</a:t>
            </a:r>
          </a:p>
          <a:p>
            <a:pPr lvl="1" algn="just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Primary focus is to provide end to end Business process automation solution by designing applications that measure and provide insight, Take actions from insight and automate workflow.</a:t>
            </a:r>
          </a:p>
          <a:p>
            <a:pPr lvl="1" algn="just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Frequently provides consulting/training to BI professional.</a:t>
            </a:r>
          </a:p>
          <a:p>
            <a:pPr lvl="1" algn="just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Speaker - local/International Business intelligence events. </a:t>
            </a:r>
          </a:p>
          <a:p>
            <a:pPr lvl="1" algn="just"/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Very passionate about Microsoft Data platform offering</a:t>
            </a:r>
            <a:r>
              <a:rPr lang="en-US" sz="17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Area of expertise Power BI, PowerApps and Microsoft Flow</a:t>
            </a:r>
          </a:p>
        </p:txBody>
      </p:sp>
      <p:pic>
        <p:nvPicPr>
          <p:cNvPr id="47" name="Graphic 46" descr="Email">
            <a:hlinkClick r:id="rId17"/>
            <a:extLst>
              <a:ext uri="{FF2B5EF4-FFF2-40B4-BE49-F238E27FC236}">
                <a16:creationId xmlns:a16="http://schemas.microsoft.com/office/drawing/2014/main" id="{9A38E11A-6ACD-42D7-9697-4ACAA38676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45253" y="5813808"/>
            <a:ext cx="349200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0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A45A9C-49AD-455F-BCFA-6D41FEFB9152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267" kern="1200" spc="0" baseline="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ct val="0"/>
              </a:spcBef>
              <a:spcAft>
                <a:spcPts val="600"/>
              </a:spcAft>
            </a:pPr>
            <a:r>
              <a:rPr lang="en-US" sz="5800" b="1" kern="1200" spc="-98">
                <a:ln w="3175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BI Differentiator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85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microsoft">
            <a:extLst>
              <a:ext uri="{FF2B5EF4-FFF2-40B4-BE49-F238E27FC236}">
                <a16:creationId xmlns:a16="http://schemas.microsoft.com/office/drawing/2014/main" id="{D8014C74-2D57-4FEC-ADEA-584EACEFADDF}"/>
              </a:ext>
            </a:extLst>
          </p:cNvPr>
          <p:cNvSpPr/>
          <p:nvPr/>
        </p:nvSpPr>
        <p:spPr>
          <a:xfrm>
            <a:off x="120703" y="-15998"/>
            <a:ext cx="6726098" cy="881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5398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Power BI Differentiator</a:t>
            </a:r>
          </a:p>
        </p:txBody>
      </p:sp>
      <p:sp>
        <p:nvSpPr>
          <p:cNvPr id="86" name="Oval 5">
            <a:extLst>
              <a:ext uri="{FF2B5EF4-FFF2-40B4-BE49-F238E27FC236}">
                <a16:creationId xmlns:a16="http://schemas.microsoft.com/office/drawing/2014/main" id="{2421CB88-1C02-4784-9CAA-C6C7B5E24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044" y="1105745"/>
            <a:ext cx="4417738" cy="4420179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87" name="Group 9">
            <a:extLst>
              <a:ext uri="{FF2B5EF4-FFF2-40B4-BE49-F238E27FC236}">
                <a16:creationId xmlns:a16="http://schemas.microsoft.com/office/drawing/2014/main" id="{691E86AC-DB85-4163-BDE7-6CFA17AB429E}"/>
              </a:ext>
            </a:extLst>
          </p:cNvPr>
          <p:cNvGrpSpPr>
            <a:grpSpLocks noChangeAspect="1"/>
          </p:cNvGrpSpPr>
          <p:nvPr/>
        </p:nvGrpSpPr>
        <p:grpSpPr>
          <a:xfrm>
            <a:off x="3641828" y="1875431"/>
            <a:ext cx="1016470" cy="1016470"/>
            <a:chOff x="630703" y="3489389"/>
            <a:chExt cx="822074" cy="822074"/>
          </a:xfrm>
        </p:grpSpPr>
        <p:sp>
          <p:nvSpPr>
            <p:cNvPr id="88" name="Oval 6">
              <a:extLst>
                <a:ext uri="{FF2B5EF4-FFF2-40B4-BE49-F238E27FC236}">
                  <a16:creationId xmlns:a16="http://schemas.microsoft.com/office/drawing/2014/main" id="{FEA89998-5BFB-4464-81B2-A950893C8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9" name="phone">
              <a:extLst>
                <a:ext uri="{FF2B5EF4-FFF2-40B4-BE49-F238E27FC236}">
                  <a16:creationId xmlns:a16="http://schemas.microsoft.com/office/drawing/2014/main" id="{060B3F41-9A1A-4848-A1A9-2427EC4F0A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90" name="Group 8">
            <a:extLst>
              <a:ext uri="{FF2B5EF4-FFF2-40B4-BE49-F238E27FC236}">
                <a16:creationId xmlns:a16="http://schemas.microsoft.com/office/drawing/2014/main" id="{67499729-2692-446F-9C9E-D1D8A4F52260}"/>
              </a:ext>
            </a:extLst>
          </p:cNvPr>
          <p:cNvGrpSpPr>
            <a:grpSpLocks noChangeAspect="1"/>
          </p:cNvGrpSpPr>
          <p:nvPr/>
        </p:nvGrpSpPr>
        <p:grpSpPr>
          <a:xfrm>
            <a:off x="3443163" y="3234039"/>
            <a:ext cx="1016470" cy="1016470"/>
            <a:chOff x="455932" y="4475444"/>
            <a:chExt cx="824231" cy="82207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ED66F62-FD7C-4D26-9C12-FE870C0DA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2" name="arrow_4">
              <a:extLst>
                <a:ext uri="{FF2B5EF4-FFF2-40B4-BE49-F238E27FC236}">
                  <a16:creationId xmlns:a16="http://schemas.microsoft.com/office/drawing/2014/main" id="{3BB6204D-DAEC-4569-A34E-8F3E0C252E0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93" name="Group 7">
            <a:extLst>
              <a:ext uri="{FF2B5EF4-FFF2-40B4-BE49-F238E27FC236}">
                <a16:creationId xmlns:a16="http://schemas.microsoft.com/office/drawing/2014/main" id="{4E84EF7F-D0AD-4D98-AF08-FEBD38A808F6}"/>
              </a:ext>
            </a:extLst>
          </p:cNvPr>
          <p:cNvGrpSpPr>
            <a:grpSpLocks noChangeAspect="1"/>
          </p:cNvGrpSpPr>
          <p:nvPr/>
        </p:nvGrpSpPr>
        <p:grpSpPr>
          <a:xfrm>
            <a:off x="4241983" y="4459180"/>
            <a:ext cx="1016470" cy="1016470"/>
            <a:chOff x="971615" y="5344987"/>
            <a:chExt cx="822074" cy="82638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C123978-7145-4883-9F88-27AC39A5C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5" name="globe_2">
              <a:extLst>
                <a:ext uri="{FF2B5EF4-FFF2-40B4-BE49-F238E27FC236}">
                  <a16:creationId xmlns:a16="http://schemas.microsoft.com/office/drawing/2014/main" id="{21BC8C4C-DFEF-40D7-9C4B-105994BBD43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96" name="Group 6">
            <a:extLst>
              <a:ext uri="{FF2B5EF4-FFF2-40B4-BE49-F238E27FC236}">
                <a16:creationId xmlns:a16="http://schemas.microsoft.com/office/drawing/2014/main" id="{61FA645E-AC16-4540-BD91-6E43F1337322}"/>
              </a:ext>
            </a:extLst>
          </p:cNvPr>
          <p:cNvGrpSpPr>
            <a:grpSpLocks noChangeAspect="1"/>
          </p:cNvGrpSpPr>
          <p:nvPr/>
        </p:nvGrpSpPr>
        <p:grpSpPr>
          <a:xfrm>
            <a:off x="5778858" y="4890060"/>
            <a:ext cx="1016470" cy="1016470"/>
            <a:chOff x="2012387" y="5792958"/>
            <a:chExt cx="609076" cy="612272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8E025A1-EEB4-4E42-8739-FC56E65C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387" y="5792958"/>
              <a:ext cx="609076" cy="612272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34CF9540-A2A9-405A-A9CA-28632FDC79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0866" y="5948157"/>
              <a:ext cx="310828" cy="262144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99" name="Group 5">
            <a:extLst>
              <a:ext uri="{FF2B5EF4-FFF2-40B4-BE49-F238E27FC236}">
                <a16:creationId xmlns:a16="http://schemas.microsoft.com/office/drawing/2014/main" id="{0FCFE339-FB90-40DF-A05C-C6ED6213198C}"/>
              </a:ext>
            </a:extLst>
          </p:cNvPr>
          <p:cNvGrpSpPr>
            <a:grpSpLocks noChangeAspect="1"/>
          </p:cNvGrpSpPr>
          <p:nvPr/>
        </p:nvGrpSpPr>
        <p:grpSpPr>
          <a:xfrm>
            <a:off x="7162234" y="4331761"/>
            <a:ext cx="1016470" cy="1016470"/>
            <a:chOff x="2863895" y="5344987"/>
            <a:chExt cx="824231" cy="826389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A1068E3-3EC1-49B6-8F79-4CF73B56D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01" name="graph_6">
              <a:extLst>
                <a:ext uri="{FF2B5EF4-FFF2-40B4-BE49-F238E27FC236}">
                  <a16:creationId xmlns:a16="http://schemas.microsoft.com/office/drawing/2014/main" id="{07190E83-3BF7-43C1-95E1-2C6E5F435A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02" name="Group 4">
            <a:extLst>
              <a:ext uri="{FF2B5EF4-FFF2-40B4-BE49-F238E27FC236}">
                <a16:creationId xmlns:a16="http://schemas.microsoft.com/office/drawing/2014/main" id="{807DB7F1-E4BB-47ED-BB42-D6A032899D15}"/>
              </a:ext>
            </a:extLst>
          </p:cNvPr>
          <p:cNvGrpSpPr>
            <a:grpSpLocks noChangeAspect="1"/>
          </p:cNvGrpSpPr>
          <p:nvPr/>
        </p:nvGrpSpPr>
        <p:grpSpPr>
          <a:xfrm>
            <a:off x="7732366" y="2984460"/>
            <a:ext cx="1016470" cy="1016470"/>
            <a:chOff x="3353686" y="4475444"/>
            <a:chExt cx="822074" cy="822074"/>
          </a:xfrm>
        </p:grpSpPr>
        <p:sp>
          <p:nvSpPr>
            <p:cNvPr id="103" name="Oval 8">
              <a:extLst>
                <a:ext uri="{FF2B5EF4-FFF2-40B4-BE49-F238E27FC236}">
                  <a16:creationId xmlns:a16="http://schemas.microsoft.com/office/drawing/2014/main" id="{E19CF120-0AA3-4F0C-A5E1-8147B1C98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04" name="microphone_2">
              <a:extLst>
                <a:ext uri="{FF2B5EF4-FFF2-40B4-BE49-F238E27FC236}">
                  <a16:creationId xmlns:a16="http://schemas.microsoft.com/office/drawing/2014/main" id="{273A7410-D211-4E1D-BC9F-FAEDCFA5F84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05" name="Group 3">
            <a:extLst>
              <a:ext uri="{FF2B5EF4-FFF2-40B4-BE49-F238E27FC236}">
                <a16:creationId xmlns:a16="http://schemas.microsoft.com/office/drawing/2014/main" id="{E937203F-6B85-44F3-BC16-40F52A421FE0}"/>
              </a:ext>
            </a:extLst>
          </p:cNvPr>
          <p:cNvGrpSpPr>
            <a:grpSpLocks noChangeAspect="1"/>
          </p:cNvGrpSpPr>
          <p:nvPr/>
        </p:nvGrpSpPr>
        <p:grpSpPr>
          <a:xfrm>
            <a:off x="7393068" y="1632419"/>
            <a:ext cx="1016470" cy="1016470"/>
            <a:chOff x="3289729" y="3595888"/>
            <a:chExt cx="609076" cy="609076"/>
          </a:xfrm>
        </p:grpSpPr>
        <p:sp>
          <p:nvSpPr>
            <p:cNvPr id="106" name="Oval 7">
              <a:extLst>
                <a:ext uri="{FF2B5EF4-FFF2-40B4-BE49-F238E27FC236}">
                  <a16:creationId xmlns:a16="http://schemas.microsoft.com/office/drawing/2014/main" id="{210A5FA6-E733-40A4-B92D-2C3DD96F1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729" y="3595888"/>
              <a:ext cx="609076" cy="60907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107" name="Group 4">
              <a:extLst>
                <a:ext uri="{FF2B5EF4-FFF2-40B4-BE49-F238E27FC236}">
                  <a16:creationId xmlns:a16="http://schemas.microsoft.com/office/drawing/2014/main" id="{852AA669-270D-484D-8139-AA984CEABB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60561" y="3755481"/>
              <a:ext cx="477164" cy="332634"/>
              <a:chOff x="-1" y="13"/>
              <a:chExt cx="449" cy="313"/>
            </a:xfrm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id="{B135772E-226D-4345-B4DE-FA84401C7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id="{BE54B6CD-B70A-48FA-B51F-AF2D1D8D9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0" name="Freeform 7">
                <a:extLst>
                  <a:ext uri="{FF2B5EF4-FFF2-40B4-BE49-F238E27FC236}">
                    <a16:creationId xmlns:a16="http://schemas.microsoft.com/office/drawing/2014/main" id="{8EE3DA56-8752-4C37-9223-9012BDB0D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1" name="Freeform 8">
                <a:extLst>
                  <a:ext uri="{FF2B5EF4-FFF2-40B4-BE49-F238E27FC236}">
                    <a16:creationId xmlns:a16="http://schemas.microsoft.com/office/drawing/2014/main" id="{642BEF90-A18D-402B-B0EF-4D11823F4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Line 9">
                <a:extLst>
                  <a:ext uri="{FF2B5EF4-FFF2-40B4-BE49-F238E27FC236}">
                    <a16:creationId xmlns:a16="http://schemas.microsoft.com/office/drawing/2014/main" id="{4099B3C5-3DDF-4EDB-B4FB-F78143701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3" name="Line 10">
                <a:extLst>
                  <a:ext uri="{FF2B5EF4-FFF2-40B4-BE49-F238E27FC236}">
                    <a16:creationId xmlns:a16="http://schemas.microsoft.com/office/drawing/2014/main" id="{1896AF2D-E03D-4ACC-81C5-8E398D704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Line 11">
                <a:extLst>
                  <a:ext uri="{FF2B5EF4-FFF2-40B4-BE49-F238E27FC236}">
                    <a16:creationId xmlns:a16="http://schemas.microsoft.com/office/drawing/2014/main" id="{DFB876A8-B2F3-4024-B57E-93C898224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12">
                <a:extLst>
                  <a:ext uri="{FF2B5EF4-FFF2-40B4-BE49-F238E27FC236}">
                    <a16:creationId xmlns:a16="http://schemas.microsoft.com/office/drawing/2014/main" id="{B8D909D5-1480-4D17-ABAD-AB1372728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16" name="Group 2">
            <a:extLst>
              <a:ext uri="{FF2B5EF4-FFF2-40B4-BE49-F238E27FC236}">
                <a16:creationId xmlns:a16="http://schemas.microsoft.com/office/drawing/2014/main" id="{DA6046D0-286D-401F-998F-8321F9F6899A}"/>
              </a:ext>
            </a:extLst>
          </p:cNvPr>
          <p:cNvGrpSpPr>
            <a:grpSpLocks noChangeAspect="1"/>
          </p:cNvGrpSpPr>
          <p:nvPr/>
        </p:nvGrpSpPr>
        <p:grpSpPr>
          <a:xfrm>
            <a:off x="6207350" y="750728"/>
            <a:ext cx="1016470" cy="1016470"/>
            <a:chOff x="2515124" y="2944551"/>
            <a:chExt cx="609076" cy="610674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7E1B1C-D730-4042-B920-C5099730C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A9A80CF-DE05-4573-B4C1-476C45695F58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119" name="Freeform 5">
                <a:extLst>
                  <a:ext uri="{FF2B5EF4-FFF2-40B4-BE49-F238E27FC236}">
                    <a16:creationId xmlns:a16="http://schemas.microsoft.com/office/drawing/2014/main" id="{C8B63411-6BA9-40D2-9683-AB2816DDC4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7EFDB72-6FEB-4696-8B90-CAD987975715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63244" cy="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21" name="Group 1">
            <a:extLst>
              <a:ext uri="{FF2B5EF4-FFF2-40B4-BE49-F238E27FC236}">
                <a16:creationId xmlns:a16="http://schemas.microsoft.com/office/drawing/2014/main" id="{420ACA4C-CD24-476E-9FB6-2C9FC98BC4E6}"/>
              </a:ext>
            </a:extLst>
          </p:cNvPr>
          <p:cNvGrpSpPr>
            <a:grpSpLocks noChangeAspect="1"/>
          </p:cNvGrpSpPr>
          <p:nvPr/>
        </p:nvGrpSpPr>
        <p:grpSpPr>
          <a:xfrm>
            <a:off x="4697020" y="860795"/>
            <a:ext cx="1016470" cy="1016470"/>
            <a:chOff x="1405308" y="2837772"/>
            <a:chExt cx="826389" cy="824231"/>
          </a:xfrm>
          <a:solidFill>
            <a:srgbClr val="C7C7C7"/>
          </a:solidFill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65F981B-04F8-472A-B173-AEBFC11F5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23" name="arrow_22">
              <a:extLst>
                <a:ext uri="{FF2B5EF4-FFF2-40B4-BE49-F238E27FC236}">
                  <a16:creationId xmlns:a16="http://schemas.microsoft.com/office/drawing/2014/main" id="{17CFA266-78C1-4B76-90B9-A1E83B0BDD7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01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2 4.44444E-6 L 2.91667E-6 4.44444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microsoft">
            <a:extLst>
              <a:ext uri="{FF2B5EF4-FFF2-40B4-BE49-F238E27FC236}">
                <a16:creationId xmlns:a16="http://schemas.microsoft.com/office/drawing/2014/main" id="{D8014C74-2D57-4FEC-ADEA-584EACEFADDF}"/>
              </a:ext>
            </a:extLst>
          </p:cNvPr>
          <p:cNvSpPr/>
          <p:nvPr/>
        </p:nvSpPr>
        <p:spPr>
          <a:xfrm>
            <a:off x="120703" y="-15998"/>
            <a:ext cx="6726098" cy="881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5398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Power BI Differentiator</a:t>
            </a: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27D252B9-D003-4052-BEAE-3F9E6339A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501" y="2380624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42" name="Group 9">
            <a:extLst>
              <a:ext uri="{FF2B5EF4-FFF2-40B4-BE49-F238E27FC236}">
                <a16:creationId xmlns:a16="http://schemas.microsoft.com/office/drawing/2014/main" id="{75C5219C-FA53-4D57-9EE8-5309B21818C0}"/>
              </a:ext>
            </a:extLst>
          </p:cNvPr>
          <p:cNvGrpSpPr/>
          <p:nvPr/>
        </p:nvGrpSpPr>
        <p:grpSpPr>
          <a:xfrm>
            <a:off x="657868" y="2770486"/>
            <a:ext cx="596948" cy="596948"/>
            <a:chOff x="630703" y="3489389"/>
            <a:chExt cx="822074" cy="822074"/>
          </a:xfrm>
        </p:grpSpPr>
        <p:sp>
          <p:nvSpPr>
            <p:cNvPr id="43" name="Oval 6">
              <a:extLst>
                <a:ext uri="{FF2B5EF4-FFF2-40B4-BE49-F238E27FC236}">
                  <a16:creationId xmlns:a16="http://schemas.microsoft.com/office/drawing/2014/main" id="{B87E59E0-AB67-460C-A1B6-0DFBF481E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5" name="phone">
              <a:extLst>
                <a:ext uri="{FF2B5EF4-FFF2-40B4-BE49-F238E27FC236}">
                  <a16:creationId xmlns:a16="http://schemas.microsoft.com/office/drawing/2014/main" id="{87124949-F47A-45C4-A892-A715872581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46" name="Group 8">
            <a:extLst>
              <a:ext uri="{FF2B5EF4-FFF2-40B4-BE49-F238E27FC236}">
                <a16:creationId xmlns:a16="http://schemas.microsoft.com/office/drawing/2014/main" id="{AB08857C-BCD9-419A-8BA8-B5BC75B8FDA7}"/>
              </a:ext>
            </a:extLst>
          </p:cNvPr>
          <p:cNvGrpSpPr/>
          <p:nvPr/>
        </p:nvGrpSpPr>
        <p:grpSpPr>
          <a:xfrm>
            <a:off x="486852" y="3736904"/>
            <a:ext cx="598515" cy="596950"/>
            <a:chOff x="455932" y="4475444"/>
            <a:chExt cx="824231" cy="82207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DEB2BE-052C-4983-A19C-9D6620829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8" name="arrow_4">
              <a:extLst>
                <a:ext uri="{FF2B5EF4-FFF2-40B4-BE49-F238E27FC236}">
                  <a16:creationId xmlns:a16="http://schemas.microsoft.com/office/drawing/2014/main" id="{8AFE4DD2-A5CA-4DAA-A871-6B3A240355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49" name="Group 7">
            <a:extLst>
              <a:ext uri="{FF2B5EF4-FFF2-40B4-BE49-F238E27FC236}">
                <a16:creationId xmlns:a16="http://schemas.microsoft.com/office/drawing/2014/main" id="{27F60417-D963-4387-932F-52BD6652CC06}"/>
              </a:ext>
            </a:extLst>
          </p:cNvPr>
          <p:cNvGrpSpPr/>
          <p:nvPr/>
        </p:nvGrpSpPr>
        <p:grpSpPr>
          <a:xfrm>
            <a:off x="991991" y="4589682"/>
            <a:ext cx="596948" cy="600080"/>
            <a:chOff x="971615" y="5344987"/>
            <a:chExt cx="822074" cy="82638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BE1C41D-712E-49F0-B442-549E52D7C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51" name="globe_2">
              <a:extLst>
                <a:ext uri="{FF2B5EF4-FFF2-40B4-BE49-F238E27FC236}">
                  <a16:creationId xmlns:a16="http://schemas.microsoft.com/office/drawing/2014/main" id="{2BF770A1-CB37-429D-927A-D107562C78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2" name="Group 6">
            <a:extLst>
              <a:ext uri="{FF2B5EF4-FFF2-40B4-BE49-F238E27FC236}">
                <a16:creationId xmlns:a16="http://schemas.microsoft.com/office/drawing/2014/main" id="{349FE307-C9A5-4A07-925B-3A7131DED05F}"/>
              </a:ext>
            </a:extLst>
          </p:cNvPr>
          <p:cNvGrpSpPr/>
          <p:nvPr/>
        </p:nvGrpSpPr>
        <p:grpSpPr>
          <a:xfrm>
            <a:off x="1907659" y="4923804"/>
            <a:ext cx="596948" cy="600080"/>
            <a:chOff x="2012387" y="5792958"/>
            <a:chExt cx="609076" cy="612272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CA80DDD-FBBB-43B7-B800-AD6D166DA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387" y="5792958"/>
              <a:ext cx="609076" cy="612272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FD226A8-7F1B-46C5-97D2-708B3C2A9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0866" y="5948157"/>
              <a:ext cx="310828" cy="262144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55" name="Group 5">
            <a:extLst>
              <a:ext uri="{FF2B5EF4-FFF2-40B4-BE49-F238E27FC236}">
                <a16:creationId xmlns:a16="http://schemas.microsoft.com/office/drawing/2014/main" id="{23B461F1-28BD-419A-ABBF-00C81BF6BAB5}"/>
              </a:ext>
            </a:extLst>
          </p:cNvPr>
          <p:cNvGrpSpPr/>
          <p:nvPr/>
        </p:nvGrpSpPr>
        <p:grpSpPr>
          <a:xfrm>
            <a:off x="2846864" y="4589681"/>
            <a:ext cx="598515" cy="600082"/>
            <a:chOff x="2863895" y="5344987"/>
            <a:chExt cx="824231" cy="8263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1626592-C7AD-4C71-B0B1-C9A6153B9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57" name="graph_6">
              <a:extLst>
                <a:ext uri="{FF2B5EF4-FFF2-40B4-BE49-F238E27FC236}">
                  <a16:creationId xmlns:a16="http://schemas.microsoft.com/office/drawing/2014/main" id="{76960E79-A8C3-47F1-BD17-582B61C28F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8" name="Group 4">
            <a:extLst>
              <a:ext uri="{FF2B5EF4-FFF2-40B4-BE49-F238E27FC236}">
                <a16:creationId xmlns:a16="http://schemas.microsoft.com/office/drawing/2014/main" id="{DE705CBF-8BA7-4B34-B33E-0BFE9DB21B33}"/>
              </a:ext>
            </a:extLst>
          </p:cNvPr>
          <p:cNvGrpSpPr/>
          <p:nvPr/>
        </p:nvGrpSpPr>
        <p:grpSpPr>
          <a:xfrm>
            <a:off x="3326627" y="3736905"/>
            <a:ext cx="596948" cy="596948"/>
            <a:chOff x="3353686" y="4475444"/>
            <a:chExt cx="822074" cy="822074"/>
          </a:xfrm>
        </p:grpSpPr>
        <p:sp>
          <p:nvSpPr>
            <p:cNvPr id="59" name="Oval 8">
              <a:extLst>
                <a:ext uri="{FF2B5EF4-FFF2-40B4-BE49-F238E27FC236}">
                  <a16:creationId xmlns:a16="http://schemas.microsoft.com/office/drawing/2014/main" id="{8B032157-15E3-41F1-901D-537ADD091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0" name="microphone_2">
              <a:extLst>
                <a:ext uri="{FF2B5EF4-FFF2-40B4-BE49-F238E27FC236}">
                  <a16:creationId xmlns:a16="http://schemas.microsoft.com/office/drawing/2014/main" id="{5EFF196F-EAD4-44D8-8E42-AAA2768DBA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1" name="Group 3">
            <a:extLst>
              <a:ext uri="{FF2B5EF4-FFF2-40B4-BE49-F238E27FC236}">
                <a16:creationId xmlns:a16="http://schemas.microsoft.com/office/drawing/2014/main" id="{61542AC2-9EE9-45C6-8A13-23434925C71F}"/>
              </a:ext>
            </a:extLst>
          </p:cNvPr>
          <p:cNvGrpSpPr/>
          <p:nvPr/>
        </p:nvGrpSpPr>
        <p:grpSpPr>
          <a:xfrm>
            <a:off x="3159565" y="2770486"/>
            <a:ext cx="596948" cy="596948"/>
            <a:chOff x="3289729" y="3595888"/>
            <a:chExt cx="609076" cy="609076"/>
          </a:xfrm>
        </p:grpSpPr>
        <p:sp>
          <p:nvSpPr>
            <p:cNvPr id="62" name="Oval 7">
              <a:extLst>
                <a:ext uri="{FF2B5EF4-FFF2-40B4-BE49-F238E27FC236}">
                  <a16:creationId xmlns:a16="http://schemas.microsoft.com/office/drawing/2014/main" id="{E6474182-04DD-4C58-BAE6-33A55BA6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729" y="3595888"/>
              <a:ext cx="609076" cy="60907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63" name="Group 4">
              <a:extLst>
                <a:ext uri="{FF2B5EF4-FFF2-40B4-BE49-F238E27FC236}">
                  <a16:creationId xmlns:a16="http://schemas.microsoft.com/office/drawing/2014/main" id="{5AE628A0-F514-42DC-9238-AE0C75AE98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60561" y="3755481"/>
              <a:ext cx="477164" cy="332634"/>
              <a:chOff x="-1" y="13"/>
              <a:chExt cx="449" cy="313"/>
            </a:xfrm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AA7D1954-C344-4FEB-8F6A-53D562036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6635B03A-F314-4B18-86CC-616D3A661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6" name="Freeform 7">
                <a:extLst>
                  <a:ext uri="{FF2B5EF4-FFF2-40B4-BE49-F238E27FC236}">
                    <a16:creationId xmlns:a16="http://schemas.microsoft.com/office/drawing/2014/main" id="{A3284243-2C22-41FC-B8C0-AC1BF3359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7" name="Freeform 8">
                <a:extLst>
                  <a:ext uri="{FF2B5EF4-FFF2-40B4-BE49-F238E27FC236}">
                    <a16:creationId xmlns:a16="http://schemas.microsoft.com/office/drawing/2014/main" id="{50D62FD6-3B83-4116-BB81-637A28183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8" name="Line 9">
                <a:extLst>
                  <a:ext uri="{FF2B5EF4-FFF2-40B4-BE49-F238E27FC236}">
                    <a16:creationId xmlns:a16="http://schemas.microsoft.com/office/drawing/2014/main" id="{B6900465-EEAE-470E-A7F0-BA6B04464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69" name="Line 10">
                <a:extLst>
                  <a:ext uri="{FF2B5EF4-FFF2-40B4-BE49-F238E27FC236}">
                    <a16:creationId xmlns:a16="http://schemas.microsoft.com/office/drawing/2014/main" id="{5FBE4B08-5CFF-46B3-8149-43B804B467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0" name="Line 11">
                <a:extLst>
                  <a:ext uri="{FF2B5EF4-FFF2-40B4-BE49-F238E27FC236}">
                    <a16:creationId xmlns:a16="http://schemas.microsoft.com/office/drawing/2014/main" id="{2ECCF4EA-7453-4E9E-A09A-66ADF4FF1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1" name="Freeform 12">
                <a:extLst>
                  <a:ext uri="{FF2B5EF4-FFF2-40B4-BE49-F238E27FC236}">
                    <a16:creationId xmlns:a16="http://schemas.microsoft.com/office/drawing/2014/main" id="{28F29561-2899-4227-9A10-9EF194CD0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72" name="Group 2">
            <a:extLst>
              <a:ext uri="{FF2B5EF4-FFF2-40B4-BE49-F238E27FC236}">
                <a16:creationId xmlns:a16="http://schemas.microsoft.com/office/drawing/2014/main" id="{5FC0620A-E752-47E9-9E23-12AE7CD631A0}"/>
              </a:ext>
            </a:extLst>
          </p:cNvPr>
          <p:cNvGrpSpPr/>
          <p:nvPr/>
        </p:nvGrpSpPr>
        <p:grpSpPr>
          <a:xfrm>
            <a:off x="2400385" y="2132120"/>
            <a:ext cx="596948" cy="598513"/>
            <a:chOff x="2515124" y="2944551"/>
            <a:chExt cx="609076" cy="610674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8FAFBB-2ACE-4A98-953E-EF7F24C0B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008E331-BA39-4FE2-889C-5F41E9478CA0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D1E556E1-7FA9-4D02-87EA-37DBC70DD3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ADF2599-8337-431A-BBFC-BE93186C3B4C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26638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7" name="Group 1">
            <a:extLst>
              <a:ext uri="{FF2B5EF4-FFF2-40B4-BE49-F238E27FC236}">
                <a16:creationId xmlns:a16="http://schemas.microsoft.com/office/drawing/2014/main" id="{81E41311-4838-4293-9FA2-654DEBE67A9B}"/>
              </a:ext>
            </a:extLst>
          </p:cNvPr>
          <p:cNvGrpSpPr/>
          <p:nvPr/>
        </p:nvGrpSpPr>
        <p:grpSpPr>
          <a:xfrm>
            <a:off x="1406660" y="2174814"/>
            <a:ext cx="603347" cy="603347"/>
            <a:chOff x="1405308" y="2837772"/>
            <a:chExt cx="826389" cy="824231"/>
          </a:xfrm>
          <a:solidFill>
            <a:srgbClr val="C7C7C7"/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5371A05-FF43-44FF-AC87-C809046C5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9" name="arrow_22">
              <a:extLst>
                <a:ext uri="{FF2B5EF4-FFF2-40B4-BE49-F238E27FC236}">
                  <a16:creationId xmlns:a16="http://schemas.microsoft.com/office/drawing/2014/main" id="{27A15F3B-A042-4232-9577-62361D6098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80" name="microsoft">
            <a:extLst>
              <a:ext uri="{FF2B5EF4-FFF2-40B4-BE49-F238E27FC236}">
                <a16:creationId xmlns:a16="http://schemas.microsoft.com/office/drawing/2014/main" id="{19465FC4-F648-4A3A-956C-0D9E67EA090C}"/>
              </a:ext>
            </a:extLst>
          </p:cNvPr>
          <p:cNvSpPr/>
          <p:nvPr/>
        </p:nvSpPr>
        <p:spPr>
          <a:xfrm>
            <a:off x="4409357" y="1586106"/>
            <a:ext cx="7590236" cy="4301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742727" indent="-742727" defTabSz="913828" fontAlgn="base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sz="3199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Get dashboards in minutes</a:t>
            </a:r>
          </a:p>
          <a:p>
            <a:pPr marL="742727" indent="-742727" defTabSz="913828" fontAlgn="base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sz="3199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Natural language query</a:t>
            </a:r>
          </a:p>
          <a:p>
            <a:pPr marL="742727" indent="-742727" defTabSz="913828" fontAlgn="base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sz="3199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Quick Insights</a:t>
            </a:r>
          </a:p>
          <a:p>
            <a:pPr marL="742727" indent="-742727" defTabSz="913828" fontAlgn="base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sz="3199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Cortana integration</a:t>
            </a:r>
          </a:p>
          <a:p>
            <a:pPr marL="742727" indent="-742727" defTabSz="913828" fontAlgn="base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sz="3199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Live dashboards</a:t>
            </a:r>
          </a:p>
          <a:p>
            <a:pPr marL="742727" indent="-742727" defTabSz="913828" fontAlgn="base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sz="3199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Custom visualizations</a:t>
            </a:r>
          </a:p>
          <a:p>
            <a:pPr marL="742727" indent="-742727" defTabSz="913828" fontAlgn="base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sz="3199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Publish to the web</a:t>
            </a:r>
          </a:p>
          <a:p>
            <a:pPr marL="742727" indent="-742727" defTabSz="913828" fontAlgn="base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sz="3199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Integration with Microsoft apps &amp; services</a:t>
            </a:r>
          </a:p>
          <a:p>
            <a:pPr marL="742727" indent="-742727" defTabSz="913828" fontAlgn="base">
              <a:lnSpc>
                <a:spcPct val="9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en-US" sz="3199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Power BI Mobile</a:t>
            </a:r>
          </a:p>
        </p:txBody>
      </p:sp>
    </p:spTree>
    <p:extLst>
      <p:ext uri="{BB962C8B-B14F-4D97-AF65-F5344CB8AC3E}">
        <p14:creationId xmlns:p14="http://schemas.microsoft.com/office/powerpoint/2010/main" val="145313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microsoft">
            <a:extLst>
              <a:ext uri="{FF2B5EF4-FFF2-40B4-BE49-F238E27FC236}">
                <a16:creationId xmlns:a16="http://schemas.microsoft.com/office/drawing/2014/main" id="{D8014C74-2D57-4FEC-ADEA-584EACEFADDF}"/>
              </a:ext>
            </a:extLst>
          </p:cNvPr>
          <p:cNvSpPr/>
          <p:nvPr/>
        </p:nvSpPr>
        <p:spPr>
          <a:xfrm>
            <a:off x="454573" y="1193412"/>
            <a:ext cx="6726098" cy="13513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Get dashboards </a:t>
            </a:r>
          </a:p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in minutes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B38BFE-BDDD-4EA5-9555-31C4451B0969}"/>
              </a:ext>
            </a:extLst>
          </p:cNvPr>
          <p:cNvGrpSpPr/>
          <p:nvPr/>
        </p:nvGrpSpPr>
        <p:grpSpPr>
          <a:xfrm>
            <a:off x="3722342" y="-93530"/>
            <a:ext cx="10267604" cy="6838127"/>
            <a:chOff x="3796351" y="-96837"/>
            <a:chExt cx="10476219" cy="6977062"/>
          </a:xfrm>
        </p:grpSpPr>
        <p:pic>
          <p:nvPicPr>
            <p:cNvPr id="46" name="Picture 4" descr="https://pbiwebprod.blob.core.windows.net/webassets/images/Homepage_metal_large_2.png">
              <a:extLst>
                <a:ext uri="{FF2B5EF4-FFF2-40B4-BE49-F238E27FC236}">
                  <a16:creationId xmlns:a16="http://schemas.microsoft.com/office/drawing/2014/main" id="{BE31F695-36E6-4299-81F0-1078F51D4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51" y="-96837"/>
              <a:ext cx="10476219" cy="6977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185CC57-6FE7-434A-8754-337259BE4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6706" y="902333"/>
              <a:ext cx="7794170" cy="4860723"/>
            </a:xfrm>
            <a:prstGeom prst="rect">
              <a:avLst/>
            </a:prstGeom>
          </p:spPr>
        </p:pic>
      </p:grpSp>
      <p:sp>
        <p:nvSpPr>
          <p:cNvPr id="48" name="Oval 5">
            <a:extLst>
              <a:ext uri="{FF2B5EF4-FFF2-40B4-BE49-F238E27FC236}">
                <a16:creationId xmlns:a16="http://schemas.microsoft.com/office/drawing/2014/main" id="{666B7DF3-C89D-4C75-BC9E-B5C8B6E26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43" y="3135800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49" name="Group 9">
            <a:extLst>
              <a:ext uri="{FF2B5EF4-FFF2-40B4-BE49-F238E27FC236}">
                <a16:creationId xmlns:a16="http://schemas.microsoft.com/office/drawing/2014/main" id="{1A5EE5CA-1B38-4CAC-B288-DCBEDC4169FA}"/>
              </a:ext>
            </a:extLst>
          </p:cNvPr>
          <p:cNvGrpSpPr/>
          <p:nvPr/>
        </p:nvGrpSpPr>
        <p:grpSpPr>
          <a:xfrm>
            <a:off x="724111" y="3525662"/>
            <a:ext cx="596948" cy="596948"/>
            <a:chOff x="630703" y="3489389"/>
            <a:chExt cx="822074" cy="822074"/>
          </a:xfrm>
        </p:grpSpPr>
        <p:sp>
          <p:nvSpPr>
            <p:cNvPr id="50" name="Oval 6">
              <a:extLst>
                <a:ext uri="{FF2B5EF4-FFF2-40B4-BE49-F238E27FC236}">
                  <a16:creationId xmlns:a16="http://schemas.microsoft.com/office/drawing/2014/main" id="{C24F72CA-DCBF-4B87-A765-3A7EA206F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51" name="phone">
              <a:extLst>
                <a:ext uri="{FF2B5EF4-FFF2-40B4-BE49-F238E27FC236}">
                  <a16:creationId xmlns:a16="http://schemas.microsoft.com/office/drawing/2014/main" id="{3A5856F6-9390-4B69-AC1B-9FBBB252B7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2" name="Group 8">
            <a:extLst>
              <a:ext uri="{FF2B5EF4-FFF2-40B4-BE49-F238E27FC236}">
                <a16:creationId xmlns:a16="http://schemas.microsoft.com/office/drawing/2014/main" id="{A576D136-E4C3-443B-A7E7-4FF0EA87823E}"/>
              </a:ext>
            </a:extLst>
          </p:cNvPr>
          <p:cNvGrpSpPr/>
          <p:nvPr/>
        </p:nvGrpSpPr>
        <p:grpSpPr>
          <a:xfrm>
            <a:off x="553094" y="4492080"/>
            <a:ext cx="598515" cy="596950"/>
            <a:chOff x="455932" y="4475444"/>
            <a:chExt cx="824231" cy="82207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6BE90-9607-4709-90DA-68C91B1F4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54" name="arrow_4">
              <a:extLst>
                <a:ext uri="{FF2B5EF4-FFF2-40B4-BE49-F238E27FC236}">
                  <a16:creationId xmlns:a16="http://schemas.microsoft.com/office/drawing/2014/main" id="{ED5CC1B0-2210-4ED8-AC0F-D4BCE051A3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5" name="Group 7">
            <a:extLst>
              <a:ext uri="{FF2B5EF4-FFF2-40B4-BE49-F238E27FC236}">
                <a16:creationId xmlns:a16="http://schemas.microsoft.com/office/drawing/2014/main" id="{E5F1C4B6-9599-4B98-85C4-B600D1092827}"/>
              </a:ext>
            </a:extLst>
          </p:cNvPr>
          <p:cNvGrpSpPr/>
          <p:nvPr/>
        </p:nvGrpSpPr>
        <p:grpSpPr>
          <a:xfrm>
            <a:off x="1058234" y="5344858"/>
            <a:ext cx="596948" cy="600080"/>
            <a:chOff x="971615" y="5344987"/>
            <a:chExt cx="822074" cy="82638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777C505-708E-4747-A4E1-1796EBF77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57" name="globe_2">
              <a:extLst>
                <a:ext uri="{FF2B5EF4-FFF2-40B4-BE49-F238E27FC236}">
                  <a16:creationId xmlns:a16="http://schemas.microsoft.com/office/drawing/2014/main" id="{8493CCFC-8553-4CF3-B30F-9C0C2752DD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9011A70B-88D7-4E70-9432-02E037D7E171}"/>
              </a:ext>
            </a:extLst>
          </p:cNvPr>
          <p:cNvGrpSpPr/>
          <p:nvPr/>
        </p:nvGrpSpPr>
        <p:grpSpPr>
          <a:xfrm>
            <a:off x="1973902" y="5678981"/>
            <a:ext cx="596948" cy="600080"/>
            <a:chOff x="2012387" y="5792958"/>
            <a:chExt cx="609076" cy="612272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933BB80-7D74-4B1A-8F4D-5A94B9FE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387" y="5792958"/>
              <a:ext cx="609076" cy="612272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796E9DA-D8F9-4DB2-AD68-BCCE14808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0866" y="5948157"/>
              <a:ext cx="310828" cy="262144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61" name="Group 5">
            <a:extLst>
              <a:ext uri="{FF2B5EF4-FFF2-40B4-BE49-F238E27FC236}">
                <a16:creationId xmlns:a16="http://schemas.microsoft.com/office/drawing/2014/main" id="{4F7EE459-5309-49D0-B629-9AEBC8FD6B40}"/>
              </a:ext>
            </a:extLst>
          </p:cNvPr>
          <p:cNvGrpSpPr/>
          <p:nvPr/>
        </p:nvGrpSpPr>
        <p:grpSpPr>
          <a:xfrm>
            <a:off x="2913107" y="5344857"/>
            <a:ext cx="598515" cy="600082"/>
            <a:chOff x="2863895" y="5344987"/>
            <a:chExt cx="824231" cy="82638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89B57E8-84EC-4F28-82A4-22D908948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graph_6">
              <a:extLst>
                <a:ext uri="{FF2B5EF4-FFF2-40B4-BE49-F238E27FC236}">
                  <a16:creationId xmlns:a16="http://schemas.microsoft.com/office/drawing/2014/main" id="{97D704CE-6E10-448A-8B67-85CF378FE9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4" name="Group 4">
            <a:extLst>
              <a:ext uri="{FF2B5EF4-FFF2-40B4-BE49-F238E27FC236}">
                <a16:creationId xmlns:a16="http://schemas.microsoft.com/office/drawing/2014/main" id="{680741C5-F008-46C0-8021-76322F2D8E01}"/>
              </a:ext>
            </a:extLst>
          </p:cNvPr>
          <p:cNvGrpSpPr/>
          <p:nvPr/>
        </p:nvGrpSpPr>
        <p:grpSpPr>
          <a:xfrm>
            <a:off x="3392869" y="4492081"/>
            <a:ext cx="596948" cy="596948"/>
            <a:chOff x="3353686" y="4475444"/>
            <a:chExt cx="822074" cy="822074"/>
          </a:xfrm>
        </p:grpSpPr>
        <p:sp>
          <p:nvSpPr>
            <p:cNvPr id="65" name="Oval 8">
              <a:extLst>
                <a:ext uri="{FF2B5EF4-FFF2-40B4-BE49-F238E27FC236}">
                  <a16:creationId xmlns:a16="http://schemas.microsoft.com/office/drawing/2014/main" id="{61CBE40D-DC55-46EA-B3C2-E6ABFF1BF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6" name="microphone_2">
              <a:extLst>
                <a:ext uri="{FF2B5EF4-FFF2-40B4-BE49-F238E27FC236}">
                  <a16:creationId xmlns:a16="http://schemas.microsoft.com/office/drawing/2014/main" id="{A6B3C7D1-1333-4F78-A2A7-8AB2EB02C4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7" name="Group 3">
            <a:extLst>
              <a:ext uri="{FF2B5EF4-FFF2-40B4-BE49-F238E27FC236}">
                <a16:creationId xmlns:a16="http://schemas.microsoft.com/office/drawing/2014/main" id="{C96707B8-255F-45CF-A822-A0E95CB85111}"/>
              </a:ext>
            </a:extLst>
          </p:cNvPr>
          <p:cNvGrpSpPr/>
          <p:nvPr/>
        </p:nvGrpSpPr>
        <p:grpSpPr>
          <a:xfrm>
            <a:off x="3225808" y="3525662"/>
            <a:ext cx="596948" cy="596948"/>
            <a:chOff x="3289729" y="3595888"/>
            <a:chExt cx="609076" cy="609076"/>
          </a:xfrm>
        </p:grpSpPr>
        <p:sp>
          <p:nvSpPr>
            <p:cNvPr id="68" name="Oval 7">
              <a:extLst>
                <a:ext uri="{FF2B5EF4-FFF2-40B4-BE49-F238E27FC236}">
                  <a16:creationId xmlns:a16="http://schemas.microsoft.com/office/drawing/2014/main" id="{EF6921D5-4C68-4B96-AFC2-73FE597BE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729" y="3595888"/>
              <a:ext cx="609076" cy="60907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69" name="Group 4">
              <a:extLst>
                <a:ext uri="{FF2B5EF4-FFF2-40B4-BE49-F238E27FC236}">
                  <a16:creationId xmlns:a16="http://schemas.microsoft.com/office/drawing/2014/main" id="{D8F9BBB4-E15F-4121-9371-8B2DFA22D36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60561" y="3755481"/>
              <a:ext cx="477164" cy="332634"/>
              <a:chOff x="-1" y="13"/>
              <a:chExt cx="449" cy="313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BF75A4A7-A662-4058-9E0D-9D345AD7F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02C4F2C4-AFDF-4FDF-A080-77CEBFD39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D226BB2A-55C8-4ABE-A38B-418CCE3A3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0312809A-49E7-4AA6-834F-20CCC6099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4" name="Line 9">
                <a:extLst>
                  <a:ext uri="{FF2B5EF4-FFF2-40B4-BE49-F238E27FC236}">
                    <a16:creationId xmlns:a16="http://schemas.microsoft.com/office/drawing/2014/main" id="{7189B4C6-4AF9-4483-B95E-12C18A6FE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5" name="Line 10">
                <a:extLst>
                  <a:ext uri="{FF2B5EF4-FFF2-40B4-BE49-F238E27FC236}">
                    <a16:creationId xmlns:a16="http://schemas.microsoft.com/office/drawing/2014/main" id="{9A4B96EE-1CF7-43B7-B3B2-EC9DD14B6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6" name="Line 11">
                <a:extLst>
                  <a:ext uri="{FF2B5EF4-FFF2-40B4-BE49-F238E27FC236}">
                    <a16:creationId xmlns:a16="http://schemas.microsoft.com/office/drawing/2014/main" id="{28C35A0A-D57C-43E7-83E8-5D21C0AED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77" name="Freeform 12">
                <a:extLst>
                  <a:ext uri="{FF2B5EF4-FFF2-40B4-BE49-F238E27FC236}">
                    <a16:creationId xmlns:a16="http://schemas.microsoft.com/office/drawing/2014/main" id="{BB151C2D-FE3A-4522-9668-B4DE7CE56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78" name="Group 2">
            <a:extLst>
              <a:ext uri="{FF2B5EF4-FFF2-40B4-BE49-F238E27FC236}">
                <a16:creationId xmlns:a16="http://schemas.microsoft.com/office/drawing/2014/main" id="{F4FC946B-E58F-425B-8B5A-5099D48D14AB}"/>
              </a:ext>
            </a:extLst>
          </p:cNvPr>
          <p:cNvGrpSpPr/>
          <p:nvPr/>
        </p:nvGrpSpPr>
        <p:grpSpPr>
          <a:xfrm>
            <a:off x="2466628" y="2887297"/>
            <a:ext cx="596948" cy="598513"/>
            <a:chOff x="2515124" y="2944551"/>
            <a:chExt cx="609076" cy="610674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1A9EAF8-4EFF-43D4-AFA3-6638D07C4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124" y="2944551"/>
              <a:ext cx="609076" cy="6106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0424D03-8E31-447F-B0BC-58712885961E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</p:grpSpPr>
          <p:sp>
            <p:nvSpPr>
              <p:cNvPr id="81" name="Freeform 5">
                <a:extLst>
                  <a:ext uri="{FF2B5EF4-FFF2-40B4-BE49-F238E27FC236}">
                    <a16:creationId xmlns:a16="http://schemas.microsoft.com/office/drawing/2014/main" id="{E896E363-E163-4A16-9662-27BEACD219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C7C7C7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414DFFF-6167-45DF-9C40-DDB21181FB5F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26638" cy="83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588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588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83" name="Group 1">
            <a:extLst>
              <a:ext uri="{FF2B5EF4-FFF2-40B4-BE49-F238E27FC236}">
                <a16:creationId xmlns:a16="http://schemas.microsoft.com/office/drawing/2014/main" id="{3C0E0B29-E6EC-4F34-84C2-368CBE90EA9A}"/>
              </a:ext>
            </a:extLst>
          </p:cNvPr>
          <p:cNvGrpSpPr/>
          <p:nvPr/>
        </p:nvGrpSpPr>
        <p:grpSpPr>
          <a:xfrm>
            <a:off x="1241053" y="2645144"/>
            <a:ext cx="1085652" cy="1082816"/>
            <a:chOff x="1405308" y="2837772"/>
            <a:chExt cx="826389" cy="824231"/>
          </a:xfrm>
          <a:solidFill>
            <a:srgbClr val="EDC30D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ACAC52B-1BB7-4015-B565-DB5DEAF9C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5" name="arrow_22">
              <a:extLst>
                <a:ext uri="{FF2B5EF4-FFF2-40B4-BE49-F238E27FC236}">
                  <a16:creationId xmlns:a16="http://schemas.microsoft.com/office/drawing/2014/main" id="{DC789082-EF70-4E32-898A-B4B12B41CD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grp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293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2.22878E-6 L 4.70258E-6 2.22878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2 -3.46346E-6 L 1.18713E-6 -3.46346E-6 " pathEditMode="relative" rAng="0" ptsTypes="AA">
                                      <p:cBhvr>
                                        <p:cTn id="14" dur="6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ac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>
            <a:extLst>
              <a:ext uri="{FF2B5EF4-FFF2-40B4-BE49-F238E27FC236}">
                <a16:creationId xmlns:a16="http://schemas.microsoft.com/office/drawing/2014/main" id="{C3DF0E13-85F4-4E1B-887E-345EFA026157}"/>
              </a:ext>
            </a:extLst>
          </p:cNvPr>
          <p:cNvGrpSpPr/>
          <p:nvPr/>
        </p:nvGrpSpPr>
        <p:grpSpPr>
          <a:xfrm>
            <a:off x="3732390" y="-90721"/>
            <a:ext cx="10267604" cy="6838127"/>
            <a:chOff x="3789652" y="-96837"/>
            <a:chExt cx="10476219" cy="69770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75E6C5A-C3D9-4CA0-BEF0-A9BC3E03040E}"/>
                </a:ext>
              </a:extLst>
            </p:cNvPr>
            <p:cNvGrpSpPr/>
            <p:nvPr/>
          </p:nvGrpSpPr>
          <p:grpSpPr>
            <a:xfrm>
              <a:off x="3789652" y="-96837"/>
              <a:ext cx="10476219" cy="6977062"/>
              <a:chOff x="3789652" y="-96837"/>
              <a:chExt cx="10476219" cy="697706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F0FCCE9-F400-4830-BE10-2479B7B787F5}"/>
                  </a:ext>
                </a:extLst>
              </p:cNvPr>
              <p:cNvGrpSpPr/>
              <p:nvPr/>
            </p:nvGrpSpPr>
            <p:grpSpPr>
              <a:xfrm>
                <a:off x="3789652" y="-96837"/>
                <a:ext cx="10476219" cy="6977062"/>
                <a:chOff x="2505168" y="243343"/>
                <a:chExt cx="7426139" cy="4945738"/>
              </a:xfrm>
            </p:grpSpPr>
            <p:pic>
              <p:nvPicPr>
                <p:cNvPr id="7" name="Picture 4" descr="https://pbiwebprod.blob.core.windows.net/webassets/images/Homepage_metal_large_2.png">
                  <a:extLst>
                    <a:ext uri="{FF2B5EF4-FFF2-40B4-BE49-F238E27FC236}">
                      <a16:creationId xmlns:a16="http://schemas.microsoft.com/office/drawing/2014/main" id="{0AF78E41-92C0-478E-9E97-3C7359DC9F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05168" y="243343"/>
                  <a:ext cx="7426139" cy="49457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F5FFB81-9195-4B5B-B554-28879595E1C0}"/>
                    </a:ext>
                  </a:extLst>
                </p:cNvPr>
                <p:cNvSpPr/>
                <p:nvPr/>
              </p:nvSpPr>
              <p:spPr bwMode="auto">
                <a:xfrm>
                  <a:off x="4400008" y="1003610"/>
                  <a:ext cx="412595" cy="78058"/>
                </a:xfrm>
                <a:prstGeom prst="rect">
                  <a:avLst/>
                </a:prstGeom>
                <a:solidFill>
                  <a:srgbClr val="000000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08" rIns="0" bIns="4570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82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6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B8CA161-B8C3-4719-AA57-8C5951F87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7583" y="902333"/>
                <a:ext cx="7792415" cy="4860723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5B45AC-A851-4205-BFA8-AA4594E84D82}"/>
                </a:ext>
              </a:extLst>
            </p:cNvPr>
            <p:cNvSpPr/>
            <p:nvPr/>
          </p:nvSpPr>
          <p:spPr bwMode="auto">
            <a:xfrm>
              <a:off x="5600700" y="1401961"/>
              <a:ext cx="2362200" cy="2134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52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213D5B7-3206-45BE-854E-27A070D3A24E}"/>
              </a:ext>
            </a:extLst>
          </p:cNvPr>
          <p:cNvSpPr/>
          <p:nvPr/>
        </p:nvSpPr>
        <p:spPr bwMode="auto">
          <a:xfrm>
            <a:off x="5544697" y="1434115"/>
            <a:ext cx="2169665" cy="10859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84" kern="0" dirty="0">
                <a:gradFill>
                  <a:gsLst>
                    <a:gs pos="16364">
                      <a:srgbClr val="737373"/>
                    </a:gs>
                    <a:gs pos="47000">
                      <a:srgbClr val="737373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Electricity from coal, nuclear, gas per year in USA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19E70-63B5-4AD3-9A1A-6F621F081C92}"/>
              </a:ext>
            </a:extLst>
          </p:cNvPr>
          <p:cNvSpPr/>
          <p:nvPr/>
        </p:nvSpPr>
        <p:spPr bwMode="auto">
          <a:xfrm>
            <a:off x="5414021" y="1852584"/>
            <a:ext cx="5750560" cy="378080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8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52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1" name="microsoft">
            <a:extLst>
              <a:ext uri="{FF2B5EF4-FFF2-40B4-BE49-F238E27FC236}">
                <a16:creationId xmlns:a16="http://schemas.microsoft.com/office/drawing/2014/main" id="{D0D23CD9-F0A9-41E5-9432-790EF6B5D2E8}"/>
              </a:ext>
            </a:extLst>
          </p:cNvPr>
          <p:cNvSpPr/>
          <p:nvPr/>
        </p:nvSpPr>
        <p:spPr>
          <a:xfrm>
            <a:off x="463537" y="1195604"/>
            <a:ext cx="6726098" cy="13513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3828" fontAlgn="base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Natural </a:t>
            </a:r>
            <a:b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4312" spc="-98" dirty="0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language q</a:t>
            </a:r>
            <a:r>
              <a:rPr lang="en-US" sz="4312" spc="-98" dirty="0" err="1">
                <a:ln w="3175">
                  <a:noFill/>
                </a:ln>
                <a:gradFill>
                  <a:gsLst>
                    <a:gs pos="24479">
                      <a:srgbClr val="505050"/>
                    </a:gs>
                    <a:gs pos="94000">
                      <a:srgbClr val="505050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uery</a:t>
            </a:r>
            <a:endParaRPr lang="en-US" sz="4312" spc="-98" dirty="0">
              <a:ln w="3175">
                <a:noFill/>
              </a:ln>
              <a:gradFill>
                <a:gsLst>
                  <a:gs pos="24479">
                    <a:srgbClr val="505050"/>
                  </a:gs>
                  <a:gs pos="94000">
                    <a:srgbClr val="505050"/>
                  </a:gs>
                </a:gsLst>
                <a:lin ang="5400000" scaled="1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09006FC9-9191-41D5-AF51-8D806E6C7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743" y="3135800"/>
            <a:ext cx="2897148" cy="2892917"/>
          </a:xfrm>
          <a:prstGeom prst="ellipse">
            <a:avLst/>
          </a:prstGeom>
          <a:solidFill>
            <a:srgbClr val="F2F2F2"/>
          </a:solidFill>
          <a:ln w="19050">
            <a:solidFill>
              <a:srgbClr val="C7C7C7"/>
            </a:solidFill>
            <a:prstDash val="solid"/>
            <a:miter lim="800000"/>
          </a:ln>
        </p:spPr>
        <p:txBody>
          <a:bodyPr wrap="square" lIns="233009" tIns="197162" rIns="179238" bIns="179238" rtlCol="0" anchor="ctr">
            <a:noAutofit/>
          </a:bodyPr>
          <a:lstStyle/>
          <a:p>
            <a:pPr algn="ctr" defTabSz="896117"/>
            <a:endParaRPr lang="en-US" sz="2744" kern="0" spc="49">
              <a:solidFill>
                <a:srgbClr val="FFFFFF"/>
              </a:solidFill>
              <a:latin typeface="Segoe UI"/>
              <a:cs typeface="Segoe UI Semibold" panose="020B0702040204020203" pitchFamily="34" charset="0"/>
            </a:endParaRPr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142B4F92-069F-46FA-BC40-C02F753E1403}"/>
              </a:ext>
            </a:extLst>
          </p:cNvPr>
          <p:cNvGrpSpPr/>
          <p:nvPr/>
        </p:nvGrpSpPr>
        <p:grpSpPr>
          <a:xfrm>
            <a:off x="724111" y="3525662"/>
            <a:ext cx="596948" cy="596948"/>
            <a:chOff x="630703" y="3489389"/>
            <a:chExt cx="822074" cy="822074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F050680F-D400-476C-96FC-07BD7AF14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03" y="3489389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" name="phone">
              <a:extLst>
                <a:ext uri="{FF2B5EF4-FFF2-40B4-BE49-F238E27FC236}">
                  <a16:creationId xmlns:a16="http://schemas.microsoft.com/office/drawing/2014/main" id="{CAD02EC8-B900-40A5-908B-7F9609F0C6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4265" y="3712308"/>
              <a:ext cx="234950" cy="376237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6E58B363-0A87-422A-B152-1AA6CA09AC40}"/>
              </a:ext>
            </a:extLst>
          </p:cNvPr>
          <p:cNvGrpSpPr/>
          <p:nvPr/>
        </p:nvGrpSpPr>
        <p:grpSpPr>
          <a:xfrm>
            <a:off x="553094" y="4492080"/>
            <a:ext cx="598515" cy="596950"/>
            <a:chOff x="455932" y="4475444"/>
            <a:chExt cx="824231" cy="82207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38D979-C0C5-4B3A-9934-EDB907649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2" y="4475444"/>
              <a:ext cx="824231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" name="arrow_4">
              <a:extLst>
                <a:ext uri="{FF2B5EF4-FFF2-40B4-BE49-F238E27FC236}">
                  <a16:creationId xmlns:a16="http://schemas.microsoft.com/office/drawing/2014/main" id="{A60B6C74-E9CD-4E38-874C-95B79D6336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0566" y="4703222"/>
              <a:ext cx="334962" cy="366519"/>
            </a:xfrm>
            <a:custGeom>
              <a:avLst/>
              <a:gdLst>
                <a:gd name="T0" fmla="*/ 211 w 211"/>
                <a:gd name="T1" fmla="*/ 147 h 253"/>
                <a:gd name="T2" fmla="*/ 211 w 211"/>
                <a:gd name="T3" fmla="*/ 43 h 253"/>
                <a:gd name="T4" fmla="*/ 0 w 211"/>
                <a:gd name="T5" fmla="*/ 43 h 253"/>
                <a:gd name="T6" fmla="*/ 0 w 211"/>
                <a:gd name="T7" fmla="*/ 253 h 253"/>
                <a:gd name="T8" fmla="*/ 211 w 211"/>
                <a:gd name="T9" fmla="*/ 253 h 253"/>
                <a:gd name="T10" fmla="*/ 211 w 211"/>
                <a:gd name="T11" fmla="*/ 147 h 253"/>
                <a:gd name="T12" fmla="*/ 106 w 211"/>
                <a:gd name="T13" fmla="*/ 0 h 253"/>
                <a:gd name="T14" fmla="*/ 106 w 211"/>
                <a:gd name="T15" fmla="*/ 155 h 253"/>
                <a:gd name="T16" fmla="*/ 159 w 211"/>
                <a:gd name="T17" fmla="*/ 101 h 253"/>
                <a:gd name="T18" fmla="*/ 106 w 211"/>
                <a:gd name="T19" fmla="*/ 155 h 253"/>
                <a:gd name="T20" fmla="*/ 51 w 211"/>
                <a:gd name="T21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" h="253">
                  <a:moveTo>
                    <a:pt x="211" y="147"/>
                  </a:moveTo>
                  <a:lnTo>
                    <a:pt x="211" y="43"/>
                  </a:lnTo>
                  <a:lnTo>
                    <a:pt x="0" y="43"/>
                  </a:lnTo>
                  <a:lnTo>
                    <a:pt x="0" y="253"/>
                  </a:lnTo>
                  <a:lnTo>
                    <a:pt x="211" y="253"/>
                  </a:lnTo>
                  <a:lnTo>
                    <a:pt x="211" y="147"/>
                  </a:lnTo>
                  <a:moveTo>
                    <a:pt x="106" y="0"/>
                  </a:moveTo>
                  <a:lnTo>
                    <a:pt x="106" y="155"/>
                  </a:lnTo>
                  <a:moveTo>
                    <a:pt x="159" y="101"/>
                  </a:moveTo>
                  <a:lnTo>
                    <a:pt x="106" y="155"/>
                  </a:lnTo>
                  <a:lnTo>
                    <a:pt x="51" y="101"/>
                  </a:ln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3F24068E-67C5-43AE-B07B-4AAC3F6133FF}"/>
              </a:ext>
            </a:extLst>
          </p:cNvPr>
          <p:cNvGrpSpPr/>
          <p:nvPr/>
        </p:nvGrpSpPr>
        <p:grpSpPr>
          <a:xfrm>
            <a:off x="1058234" y="5344858"/>
            <a:ext cx="596948" cy="600080"/>
            <a:chOff x="971615" y="5344987"/>
            <a:chExt cx="822074" cy="82638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967B66-FC1F-4ABD-9425-AB9E4FCE2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615" y="5344987"/>
              <a:ext cx="822074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" name="globe_2">
              <a:extLst>
                <a:ext uri="{FF2B5EF4-FFF2-40B4-BE49-F238E27FC236}">
                  <a16:creationId xmlns:a16="http://schemas.microsoft.com/office/drawing/2014/main" id="{EBFE0800-86F8-43D6-9D02-559BE608DD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89771" y="5565300"/>
              <a:ext cx="385763" cy="385763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2" name="Group 6">
            <a:extLst>
              <a:ext uri="{FF2B5EF4-FFF2-40B4-BE49-F238E27FC236}">
                <a16:creationId xmlns:a16="http://schemas.microsoft.com/office/drawing/2014/main" id="{31503723-72C4-4B08-BC06-F01A6D8973B5}"/>
              </a:ext>
            </a:extLst>
          </p:cNvPr>
          <p:cNvGrpSpPr/>
          <p:nvPr/>
        </p:nvGrpSpPr>
        <p:grpSpPr>
          <a:xfrm>
            <a:off x="1973902" y="5678981"/>
            <a:ext cx="596948" cy="600080"/>
            <a:chOff x="1972828" y="5679567"/>
            <a:chExt cx="597103" cy="60023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6CD2903-C7EA-4F94-AE29-C15B20850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2828" y="5679567"/>
              <a:ext cx="597103" cy="60023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156798D-1106-4E74-8C92-032A6F880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8585" y="5831715"/>
              <a:ext cx="304718" cy="256991"/>
            </a:xfrm>
            <a:custGeom>
              <a:avLst/>
              <a:gdLst>
                <a:gd name="T0" fmla="*/ 2284 w 3456"/>
                <a:gd name="T1" fmla="*/ 435 h 2920"/>
                <a:gd name="T2" fmla="*/ 1852 w 3456"/>
                <a:gd name="T3" fmla="*/ 0 h 2920"/>
                <a:gd name="T4" fmla="*/ 1482 w 3456"/>
                <a:gd name="T5" fmla="*/ 373 h 2920"/>
                <a:gd name="T6" fmla="*/ 1358 w 3456"/>
                <a:gd name="T7" fmla="*/ 249 h 2920"/>
                <a:gd name="T8" fmla="*/ 1173 w 3456"/>
                <a:gd name="T9" fmla="*/ 435 h 2920"/>
                <a:gd name="T10" fmla="*/ 371 w 3456"/>
                <a:gd name="T11" fmla="*/ 435 h 2920"/>
                <a:gd name="T12" fmla="*/ 0 w 3456"/>
                <a:gd name="T13" fmla="*/ 2920 h 2920"/>
                <a:gd name="T14" fmla="*/ 3456 w 3456"/>
                <a:gd name="T15" fmla="*/ 2920 h 2920"/>
                <a:gd name="T16" fmla="*/ 3086 w 3456"/>
                <a:gd name="T17" fmla="*/ 435 h 2920"/>
                <a:gd name="T18" fmla="*/ 2284 w 3456"/>
                <a:gd name="T19" fmla="*/ 435 h 2920"/>
                <a:gd name="T20" fmla="*/ 2870 w 3456"/>
                <a:gd name="T21" fmla="*/ 684 h 2920"/>
                <a:gd name="T22" fmla="*/ 2901 w 3456"/>
                <a:gd name="T23" fmla="*/ 932 h 2920"/>
                <a:gd name="T24" fmla="*/ 2778 w 3456"/>
                <a:gd name="T25" fmla="*/ 932 h 2920"/>
                <a:gd name="T26" fmla="*/ 2531 w 3456"/>
                <a:gd name="T27" fmla="*/ 684 h 2920"/>
                <a:gd name="T28" fmla="*/ 2870 w 3456"/>
                <a:gd name="T29" fmla="*/ 684 h 2920"/>
                <a:gd name="T30" fmla="*/ 1482 w 3456"/>
                <a:gd name="T31" fmla="*/ 715 h 2920"/>
                <a:gd name="T32" fmla="*/ 1852 w 3456"/>
                <a:gd name="T33" fmla="*/ 342 h 2920"/>
                <a:gd name="T34" fmla="*/ 2654 w 3456"/>
                <a:gd name="T35" fmla="*/ 1181 h 2920"/>
                <a:gd name="T36" fmla="*/ 2963 w 3456"/>
                <a:gd name="T37" fmla="*/ 1181 h 2920"/>
                <a:gd name="T38" fmla="*/ 3148 w 3456"/>
                <a:gd name="T39" fmla="*/ 2517 h 2920"/>
                <a:gd name="T40" fmla="*/ 2716 w 3456"/>
                <a:gd name="T41" fmla="*/ 1926 h 2920"/>
                <a:gd name="T42" fmla="*/ 2716 w 3456"/>
                <a:gd name="T43" fmla="*/ 1678 h 2920"/>
                <a:gd name="T44" fmla="*/ 2346 w 3456"/>
                <a:gd name="T45" fmla="*/ 1305 h 2920"/>
                <a:gd name="T46" fmla="*/ 1975 w 3456"/>
                <a:gd name="T47" fmla="*/ 1678 h 2920"/>
                <a:gd name="T48" fmla="*/ 1605 w 3456"/>
                <a:gd name="T49" fmla="*/ 2051 h 2920"/>
                <a:gd name="T50" fmla="*/ 1235 w 3456"/>
                <a:gd name="T51" fmla="*/ 1678 h 2920"/>
                <a:gd name="T52" fmla="*/ 1235 w 3456"/>
                <a:gd name="T53" fmla="*/ 1429 h 2920"/>
                <a:gd name="T54" fmla="*/ 988 w 3456"/>
                <a:gd name="T55" fmla="*/ 995 h 2920"/>
                <a:gd name="T56" fmla="*/ 1358 w 3456"/>
                <a:gd name="T57" fmla="*/ 591 h 2920"/>
                <a:gd name="T58" fmla="*/ 1482 w 3456"/>
                <a:gd name="T59" fmla="*/ 715 h 2920"/>
                <a:gd name="T60" fmla="*/ 926 w 3456"/>
                <a:gd name="T61" fmla="*/ 684 h 2920"/>
                <a:gd name="T62" fmla="*/ 679 w 3456"/>
                <a:gd name="T63" fmla="*/ 932 h 2920"/>
                <a:gd name="T64" fmla="*/ 556 w 3456"/>
                <a:gd name="T65" fmla="*/ 932 h 2920"/>
                <a:gd name="T66" fmla="*/ 587 w 3456"/>
                <a:gd name="T67" fmla="*/ 684 h 2920"/>
                <a:gd name="T68" fmla="*/ 926 w 3456"/>
                <a:gd name="T69" fmla="*/ 684 h 2920"/>
                <a:gd name="T70" fmla="*/ 494 w 3456"/>
                <a:gd name="T71" fmla="*/ 1181 h 2920"/>
                <a:gd name="T72" fmla="*/ 741 w 3456"/>
                <a:gd name="T73" fmla="*/ 1181 h 2920"/>
                <a:gd name="T74" fmla="*/ 988 w 3456"/>
                <a:gd name="T75" fmla="*/ 1429 h 2920"/>
                <a:gd name="T76" fmla="*/ 988 w 3456"/>
                <a:gd name="T77" fmla="*/ 1678 h 2920"/>
                <a:gd name="T78" fmla="*/ 1605 w 3456"/>
                <a:gd name="T79" fmla="*/ 2299 h 2920"/>
                <a:gd name="T80" fmla="*/ 2222 w 3456"/>
                <a:gd name="T81" fmla="*/ 1678 h 2920"/>
                <a:gd name="T82" fmla="*/ 2346 w 3456"/>
                <a:gd name="T83" fmla="*/ 1554 h 2920"/>
                <a:gd name="T84" fmla="*/ 2469 w 3456"/>
                <a:gd name="T85" fmla="*/ 1678 h 2920"/>
                <a:gd name="T86" fmla="*/ 2469 w 3456"/>
                <a:gd name="T87" fmla="*/ 1926 h 2920"/>
                <a:gd name="T88" fmla="*/ 2901 w 3456"/>
                <a:gd name="T89" fmla="*/ 2672 h 2920"/>
                <a:gd name="T90" fmla="*/ 278 w 3456"/>
                <a:gd name="T91" fmla="*/ 2672 h 2920"/>
                <a:gd name="T92" fmla="*/ 494 w 3456"/>
                <a:gd name="T93" fmla="*/ 1181 h 2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56" h="2920">
                  <a:moveTo>
                    <a:pt x="2284" y="435"/>
                  </a:moveTo>
                  <a:cubicBezTo>
                    <a:pt x="1852" y="0"/>
                    <a:pt x="1852" y="0"/>
                    <a:pt x="1852" y="0"/>
                  </a:cubicBezTo>
                  <a:cubicBezTo>
                    <a:pt x="1482" y="373"/>
                    <a:pt x="1482" y="373"/>
                    <a:pt x="1482" y="373"/>
                  </a:cubicBezTo>
                  <a:cubicBezTo>
                    <a:pt x="1358" y="249"/>
                    <a:pt x="1358" y="249"/>
                    <a:pt x="1358" y="249"/>
                  </a:cubicBezTo>
                  <a:cubicBezTo>
                    <a:pt x="1173" y="435"/>
                    <a:pt x="1173" y="435"/>
                    <a:pt x="1173" y="435"/>
                  </a:cubicBezTo>
                  <a:cubicBezTo>
                    <a:pt x="371" y="435"/>
                    <a:pt x="371" y="435"/>
                    <a:pt x="371" y="435"/>
                  </a:cubicBezTo>
                  <a:cubicBezTo>
                    <a:pt x="0" y="2920"/>
                    <a:pt x="0" y="2920"/>
                    <a:pt x="0" y="2920"/>
                  </a:cubicBezTo>
                  <a:cubicBezTo>
                    <a:pt x="3456" y="2920"/>
                    <a:pt x="3456" y="2920"/>
                    <a:pt x="3456" y="2920"/>
                  </a:cubicBezTo>
                  <a:cubicBezTo>
                    <a:pt x="3086" y="435"/>
                    <a:pt x="3086" y="435"/>
                    <a:pt x="3086" y="435"/>
                  </a:cubicBezTo>
                  <a:lnTo>
                    <a:pt x="2284" y="435"/>
                  </a:lnTo>
                  <a:close/>
                  <a:moveTo>
                    <a:pt x="2870" y="684"/>
                  </a:moveTo>
                  <a:cubicBezTo>
                    <a:pt x="2901" y="932"/>
                    <a:pt x="2901" y="932"/>
                    <a:pt x="2901" y="932"/>
                  </a:cubicBezTo>
                  <a:cubicBezTo>
                    <a:pt x="2778" y="932"/>
                    <a:pt x="2778" y="932"/>
                    <a:pt x="2778" y="932"/>
                  </a:cubicBezTo>
                  <a:cubicBezTo>
                    <a:pt x="2531" y="684"/>
                    <a:pt x="2531" y="684"/>
                    <a:pt x="2531" y="684"/>
                  </a:cubicBezTo>
                  <a:lnTo>
                    <a:pt x="2870" y="684"/>
                  </a:lnTo>
                  <a:close/>
                  <a:moveTo>
                    <a:pt x="1482" y="715"/>
                  </a:moveTo>
                  <a:cubicBezTo>
                    <a:pt x="1852" y="342"/>
                    <a:pt x="1852" y="342"/>
                    <a:pt x="1852" y="342"/>
                  </a:cubicBezTo>
                  <a:cubicBezTo>
                    <a:pt x="2654" y="1181"/>
                    <a:pt x="2654" y="1181"/>
                    <a:pt x="2654" y="1181"/>
                  </a:cubicBezTo>
                  <a:cubicBezTo>
                    <a:pt x="2963" y="1181"/>
                    <a:pt x="2963" y="1181"/>
                    <a:pt x="2963" y="1181"/>
                  </a:cubicBezTo>
                  <a:cubicBezTo>
                    <a:pt x="3148" y="2517"/>
                    <a:pt x="3148" y="2517"/>
                    <a:pt x="3148" y="2517"/>
                  </a:cubicBezTo>
                  <a:cubicBezTo>
                    <a:pt x="2901" y="2423"/>
                    <a:pt x="2716" y="2206"/>
                    <a:pt x="2716" y="1926"/>
                  </a:cubicBezTo>
                  <a:cubicBezTo>
                    <a:pt x="2716" y="1678"/>
                    <a:pt x="2716" y="1678"/>
                    <a:pt x="2716" y="1678"/>
                  </a:cubicBezTo>
                  <a:cubicBezTo>
                    <a:pt x="2716" y="1460"/>
                    <a:pt x="2562" y="1305"/>
                    <a:pt x="2346" y="1305"/>
                  </a:cubicBezTo>
                  <a:cubicBezTo>
                    <a:pt x="2130" y="1305"/>
                    <a:pt x="1975" y="1460"/>
                    <a:pt x="1975" y="1678"/>
                  </a:cubicBezTo>
                  <a:cubicBezTo>
                    <a:pt x="1975" y="1864"/>
                    <a:pt x="1821" y="2051"/>
                    <a:pt x="1605" y="2051"/>
                  </a:cubicBezTo>
                  <a:cubicBezTo>
                    <a:pt x="1389" y="2051"/>
                    <a:pt x="1235" y="1864"/>
                    <a:pt x="1235" y="1678"/>
                  </a:cubicBezTo>
                  <a:cubicBezTo>
                    <a:pt x="1235" y="1429"/>
                    <a:pt x="1235" y="1429"/>
                    <a:pt x="1235" y="1429"/>
                  </a:cubicBezTo>
                  <a:cubicBezTo>
                    <a:pt x="1235" y="1243"/>
                    <a:pt x="1142" y="1088"/>
                    <a:pt x="988" y="995"/>
                  </a:cubicBezTo>
                  <a:cubicBezTo>
                    <a:pt x="1358" y="591"/>
                    <a:pt x="1358" y="591"/>
                    <a:pt x="1358" y="591"/>
                  </a:cubicBezTo>
                  <a:lnTo>
                    <a:pt x="1482" y="715"/>
                  </a:lnTo>
                  <a:close/>
                  <a:moveTo>
                    <a:pt x="926" y="684"/>
                  </a:moveTo>
                  <a:cubicBezTo>
                    <a:pt x="679" y="932"/>
                    <a:pt x="679" y="932"/>
                    <a:pt x="679" y="932"/>
                  </a:cubicBezTo>
                  <a:cubicBezTo>
                    <a:pt x="556" y="932"/>
                    <a:pt x="556" y="932"/>
                    <a:pt x="556" y="932"/>
                  </a:cubicBezTo>
                  <a:cubicBezTo>
                    <a:pt x="587" y="684"/>
                    <a:pt x="587" y="684"/>
                    <a:pt x="587" y="684"/>
                  </a:cubicBezTo>
                  <a:lnTo>
                    <a:pt x="926" y="684"/>
                  </a:lnTo>
                  <a:close/>
                  <a:moveTo>
                    <a:pt x="494" y="1181"/>
                  </a:moveTo>
                  <a:cubicBezTo>
                    <a:pt x="741" y="1181"/>
                    <a:pt x="741" y="1181"/>
                    <a:pt x="741" y="1181"/>
                  </a:cubicBezTo>
                  <a:cubicBezTo>
                    <a:pt x="864" y="1181"/>
                    <a:pt x="988" y="1274"/>
                    <a:pt x="988" y="1429"/>
                  </a:cubicBezTo>
                  <a:cubicBezTo>
                    <a:pt x="988" y="1678"/>
                    <a:pt x="988" y="1678"/>
                    <a:pt x="988" y="1678"/>
                  </a:cubicBezTo>
                  <a:cubicBezTo>
                    <a:pt x="988" y="2020"/>
                    <a:pt x="1266" y="2299"/>
                    <a:pt x="1605" y="2299"/>
                  </a:cubicBezTo>
                  <a:cubicBezTo>
                    <a:pt x="1944" y="2299"/>
                    <a:pt x="2222" y="2020"/>
                    <a:pt x="2222" y="1678"/>
                  </a:cubicBezTo>
                  <a:cubicBezTo>
                    <a:pt x="2222" y="1616"/>
                    <a:pt x="2284" y="1554"/>
                    <a:pt x="2346" y="1554"/>
                  </a:cubicBezTo>
                  <a:cubicBezTo>
                    <a:pt x="2407" y="1554"/>
                    <a:pt x="2469" y="1616"/>
                    <a:pt x="2469" y="1678"/>
                  </a:cubicBezTo>
                  <a:cubicBezTo>
                    <a:pt x="2469" y="1926"/>
                    <a:pt x="2469" y="1926"/>
                    <a:pt x="2469" y="1926"/>
                  </a:cubicBezTo>
                  <a:cubicBezTo>
                    <a:pt x="2469" y="2237"/>
                    <a:pt x="2623" y="2517"/>
                    <a:pt x="2901" y="2672"/>
                  </a:cubicBezTo>
                  <a:cubicBezTo>
                    <a:pt x="278" y="2672"/>
                    <a:pt x="278" y="2672"/>
                    <a:pt x="278" y="2672"/>
                  </a:cubicBezTo>
                  <a:lnTo>
                    <a:pt x="494" y="11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A6AD59D4-DF3E-40D5-93AF-99C913F31747}"/>
              </a:ext>
            </a:extLst>
          </p:cNvPr>
          <p:cNvGrpSpPr/>
          <p:nvPr/>
        </p:nvGrpSpPr>
        <p:grpSpPr>
          <a:xfrm>
            <a:off x="2913107" y="5344857"/>
            <a:ext cx="598515" cy="600082"/>
            <a:chOff x="2863895" y="5344987"/>
            <a:chExt cx="824231" cy="82638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9D88B2-9A48-490E-9922-8E7B80EE3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95" y="5344987"/>
              <a:ext cx="824231" cy="826389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" name="graph_6">
              <a:extLst>
                <a:ext uri="{FF2B5EF4-FFF2-40B4-BE49-F238E27FC236}">
                  <a16:creationId xmlns:a16="http://schemas.microsoft.com/office/drawing/2014/main" id="{D280FDB3-60E6-4A81-99AE-942F087E6CA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80748" y="5602606"/>
              <a:ext cx="390525" cy="311150"/>
            </a:xfrm>
            <a:custGeom>
              <a:avLst/>
              <a:gdLst>
                <a:gd name="T0" fmla="*/ 63 w 246"/>
                <a:gd name="T1" fmla="*/ 196 h 196"/>
                <a:gd name="T2" fmla="*/ 0 w 246"/>
                <a:gd name="T3" fmla="*/ 196 h 196"/>
                <a:gd name="T4" fmla="*/ 0 w 246"/>
                <a:gd name="T5" fmla="*/ 107 h 196"/>
                <a:gd name="T6" fmla="*/ 63 w 246"/>
                <a:gd name="T7" fmla="*/ 107 h 196"/>
                <a:gd name="T8" fmla="*/ 63 w 246"/>
                <a:gd name="T9" fmla="*/ 196 h 196"/>
                <a:gd name="T10" fmla="*/ 154 w 246"/>
                <a:gd name="T11" fmla="*/ 54 h 196"/>
                <a:gd name="T12" fmla="*/ 91 w 246"/>
                <a:gd name="T13" fmla="*/ 54 h 196"/>
                <a:gd name="T14" fmla="*/ 91 w 246"/>
                <a:gd name="T15" fmla="*/ 196 h 196"/>
                <a:gd name="T16" fmla="*/ 154 w 246"/>
                <a:gd name="T17" fmla="*/ 196 h 196"/>
                <a:gd name="T18" fmla="*/ 154 w 246"/>
                <a:gd name="T19" fmla="*/ 54 h 196"/>
                <a:gd name="T20" fmla="*/ 246 w 246"/>
                <a:gd name="T21" fmla="*/ 0 h 196"/>
                <a:gd name="T22" fmla="*/ 182 w 246"/>
                <a:gd name="T23" fmla="*/ 0 h 196"/>
                <a:gd name="T24" fmla="*/ 182 w 246"/>
                <a:gd name="T25" fmla="*/ 196 h 196"/>
                <a:gd name="T26" fmla="*/ 246 w 246"/>
                <a:gd name="T27" fmla="*/ 196 h 196"/>
                <a:gd name="T28" fmla="*/ 246 w 246"/>
                <a:gd name="T2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6" h="196">
                  <a:moveTo>
                    <a:pt x="63" y="196"/>
                  </a:moveTo>
                  <a:lnTo>
                    <a:pt x="0" y="196"/>
                  </a:lnTo>
                  <a:lnTo>
                    <a:pt x="0" y="107"/>
                  </a:lnTo>
                  <a:lnTo>
                    <a:pt x="63" y="107"/>
                  </a:lnTo>
                  <a:lnTo>
                    <a:pt x="63" y="196"/>
                  </a:lnTo>
                  <a:close/>
                  <a:moveTo>
                    <a:pt x="154" y="54"/>
                  </a:moveTo>
                  <a:lnTo>
                    <a:pt x="91" y="54"/>
                  </a:lnTo>
                  <a:lnTo>
                    <a:pt x="91" y="196"/>
                  </a:lnTo>
                  <a:lnTo>
                    <a:pt x="154" y="196"/>
                  </a:lnTo>
                  <a:lnTo>
                    <a:pt x="154" y="54"/>
                  </a:lnTo>
                  <a:close/>
                  <a:moveTo>
                    <a:pt x="246" y="0"/>
                  </a:moveTo>
                  <a:lnTo>
                    <a:pt x="182" y="0"/>
                  </a:lnTo>
                  <a:lnTo>
                    <a:pt x="182" y="196"/>
                  </a:lnTo>
                  <a:lnTo>
                    <a:pt x="246" y="196"/>
                  </a:lnTo>
                  <a:lnTo>
                    <a:pt x="246" y="0"/>
                  </a:lnTo>
                  <a:close/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8" name="Group 4">
            <a:extLst>
              <a:ext uri="{FF2B5EF4-FFF2-40B4-BE49-F238E27FC236}">
                <a16:creationId xmlns:a16="http://schemas.microsoft.com/office/drawing/2014/main" id="{588E61D2-52C8-4471-B51E-0F98CF820A4E}"/>
              </a:ext>
            </a:extLst>
          </p:cNvPr>
          <p:cNvGrpSpPr/>
          <p:nvPr/>
        </p:nvGrpSpPr>
        <p:grpSpPr>
          <a:xfrm>
            <a:off x="3392869" y="4492081"/>
            <a:ext cx="596948" cy="596948"/>
            <a:chOff x="3353686" y="4475444"/>
            <a:chExt cx="822074" cy="822074"/>
          </a:xfrm>
        </p:grpSpPr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07B24862-5F20-4237-85F5-AB7EC6306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3686" y="4475444"/>
              <a:ext cx="822074" cy="822074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" name="microphone_2">
              <a:extLst>
                <a:ext uri="{FF2B5EF4-FFF2-40B4-BE49-F238E27FC236}">
                  <a16:creationId xmlns:a16="http://schemas.microsoft.com/office/drawing/2014/main" id="{578145C4-3CBC-4901-A4FF-552D2DC314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51217" y="4695187"/>
              <a:ext cx="227013" cy="382588"/>
            </a:xfrm>
            <a:custGeom>
              <a:avLst/>
              <a:gdLst>
                <a:gd name="T0" fmla="*/ 150 w 197"/>
                <a:gd name="T1" fmla="*/ 179 h 333"/>
                <a:gd name="T2" fmla="*/ 99 w 197"/>
                <a:gd name="T3" fmla="*/ 230 h 333"/>
                <a:gd name="T4" fmla="*/ 48 w 197"/>
                <a:gd name="T5" fmla="*/ 179 h 333"/>
                <a:gd name="T6" fmla="*/ 48 w 197"/>
                <a:gd name="T7" fmla="*/ 51 h 333"/>
                <a:gd name="T8" fmla="*/ 99 w 197"/>
                <a:gd name="T9" fmla="*/ 0 h 333"/>
                <a:gd name="T10" fmla="*/ 150 w 197"/>
                <a:gd name="T11" fmla="*/ 51 h 333"/>
                <a:gd name="T12" fmla="*/ 150 w 197"/>
                <a:gd name="T13" fmla="*/ 179 h 333"/>
                <a:gd name="T14" fmla="*/ 0 w 197"/>
                <a:gd name="T15" fmla="*/ 182 h 333"/>
                <a:gd name="T16" fmla="*/ 99 w 197"/>
                <a:gd name="T17" fmla="*/ 280 h 333"/>
                <a:gd name="T18" fmla="*/ 197 w 197"/>
                <a:gd name="T19" fmla="*/ 182 h 333"/>
                <a:gd name="T20" fmla="*/ 99 w 197"/>
                <a:gd name="T21" fmla="*/ 280 h 333"/>
                <a:gd name="T22" fmla="*/ 99 w 197"/>
                <a:gd name="T23" fmla="*/ 333 h 333"/>
                <a:gd name="T24" fmla="*/ 44 w 197"/>
                <a:gd name="T25" fmla="*/ 333 h 333"/>
                <a:gd name="T26" fmla="*/ 158 w 197"/>
                <a:gd name="T27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333">
                  <a:moveTo>
                    <a:pt x="150" y="179"/>
                  </a:moveTo>
                  <a:cubicBezTo>
                    <a:pt x="150" y="207"/>
                    <a:pt x="127" y="230"/>
                    <a:pt x="99" y="230"/>
                  </a:cubicBezTo>
                  <a:cubicBezTo>
                    <a:pt x="71" y="230"/>
                    <a:pt x="48" y="207"/>
                    <a:pt x="48" y="179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3"/>
                    <a:pt x="71" y="0"/>
                    <a:pt x="99" y="0"/>
                  </a:cubicBezTo>
                  <a:cubicBezTo>
                    <a:pt x="127" y="0"/>
                    <a:pt x="150" y="23"/>
                    <a:pt x="150" y="51"/>
                  </a:cubicBezTo>
                  <a:lnTo>
                    <a:pt x="150" y="179"/>
                  </a:lnTo>
                  <a:close/>
                  <a:moveTo>
                    <a:pt x="0" y="182"/>
                  </a:moveTo>
                  <a:cubicBezTo>
                    <a:pt x="0" y="236"/>
                    <a:pt x="44" y="280"/>
                    <a:pt x="99" y="280"/>
                  </a:cubicBezTo>
                  <a:cubicBezTo>
                    <a:pt x="153" y="280"/>
                    <a:pt x="197" y="236"/>
                    <a:pt x="197" y="182"/>
                  </a:cubicBezTo>
                  <a:moveTo>
                    <a:pt x="99" y="280"/>
                  </a:moveTo>
                  <a:cubicBezTo>
                    <a:pt x="99" y="333"/>
                    <a:pt x="99" y="333"/>
                    <a:pt x="99" y="333"/>
                  </a:cubicBezTo>
                  <a:moveTo>
                    <a:pt x="44" y="333"/>
                  </a:moveTo>
                  <a:cubicBezTo>
                    <a:pt x="158" y="333"/>
                    <a:pt x="158" y="333"/>
                    <a:pt x="158" y="333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31" name="Group 3">
            <a:extLst>
              <a:ext uri="{FF2B5EF4-FFF2-40B4-BE49-F238E27FC236}">
                <a16:creationId xmlns:a16="http://schemas.microsoft.com/office/drawing/2014/main" id="{9E15756F-1A79-4A5C-A726-72548EF0D4FC}"/>
              </a:ext>
            </a:extLst>
          </p:cNvPr>
          <p:cNvGrpSpPr/>
          <p:nvPr/>
        </p:nvGrpSpPr>
        <p:grpSpPr>
          <a:xfrm>
            <a:off x="3225808" y="3525662"/>
            <a:ext cx="596948" cy="596948"/>
            <a:chOff x="3289729" y="3595888"/>
            <a:chExt cx="609076" cy="609076"/>
          </a:xfrm>
        </p:grpSpPr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0A4C4646-AFE8-422E-A1CF-A9D1AEC34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729" y="3595888"/>
              <a:ext cx="609076" cy="609076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33" name="Group 4">
              <a:extLst>
                <a:ext uri="{FF2B5EF4-FFF2-40B4-BE49-F238E27FC236}">
                  <a16:creationId xmlns:a16="http://schemas.microsoft.com/office/drawing/2014/main" id="{C50C7DE1-91EC-45F7-B26A-E2E0F481EE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60561" y="3755481"/>
              <a:ext cx="477164" cy="332634"/>
              <a:chOff x="-1" y="13"/>
              <a:chExt cx="449" cy="313"/>
            </a:xfrm>
          </p:grpSpPr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979942CC-CEC9-4333-A07F-B663D084A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" y="63"/>
                <a:ext cx="21" cy="85"/>
              </a:xfrm>
              <a:custGeom>
                <a:avLst/>
                <a:gdLst>
                  <a:gd name="T0" fmla="*/ 0 w 10"/>
                  <a:gd name="T1" fmla="*/ 40 h 40"/>
                  <a:gd name="T2" fmla="*/ 0 w 10"/>
                  <a:gd name="T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" h="40">
                    <a:moveTo>
                      <a:pt x="0" y="40"/>
                    </a:moveTo>
                    <a:cubicBezTo>
                      <a:pt x="10" y="29"/>
                      <a:pt x="10" y="10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B28D52C4-F071-4FC7-BA06-942055656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" y="34"/>
                <a:ext cx="34" cy="141"/>
              </a:xfrm>
              <a:custGeom>
                <a:avLst/>
                <a:gdLst>
                  <a:gd name="T0" fmla="*/ 0 w 16"/>
                  <a:gd name="T1" fmla="*/ 67 h 67"/>
                  <a:gd name="T2" fmla="*/ 0 w 16"/>
                  <a:gd name="T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0" y="67"/>
                    </a:moveTo>
                    <a:cubicBezTo>
                      <a:pt x="16" y="49"/>
                      <a:pt x="16" y="19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E66F5B34-07EC-4B0D-8B40-DE2362719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" y="63"/>
                <a:ext cx="19" cy="85"/>
              </a:xfrm>
              <a:custGeom>
                <a:avLst/>
                <a:gdLst>
                  <a:gd name="T0" fmla="*/ 9 w 9"/>
                  <a:gd name="T1" fmla="*/ 0 h 40"/>
                  <a:gd name="T2" fmla="*/ 9 w 9"/>
                  <a:gd name="T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40">
                    <a:moveTo>
                      <a:pt x="9" y="0"/>
                    </a:moveTo>
                    <a:cubicBezTo>
                      <a:pt x="0" y="10"/>
                      <a:pt x="0" y="29"/>
                      <a:pt x="9" y="4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" name="Freeform 8">
                <a:extLst>
                  <a:ext uri="{FF2B5EF4-FFF2-40B4-BE49-F238E27FC236}">
                    <a16:creationId xmlns:a16="http://schemas.microsoft.com/office/drawing/2014/main" id="{6DB7D156-036C-4E5B-AF85-4F47E90A9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4"/>
                <a:ext cx="34" cy="141"/>
              </a:xfrm>
              <a:custGeom>
                <a:avLst/>
                <a:gdLst>
                  <a:gd name="T0" fmla="*/ 16 w 16"/>
                  <a:gd name="T1" fmla="*/ 0 h 67"/>
                  <a:gd name="T2" fmla="*/ 16 w 16"/>
                  <a:gd name="T3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" h="67">
                    <a:moveTo>
                      <a:pt x="16" y="0"/>
                    </a:moveTo>
                    <a:cubicBezTo>
                      <a:pt x="0" y="19"/>
                      <a:pt x="0" y="49"/>
                      <a:pt x="16" y="67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" name="Line 9">
                <a:extLst>
                  <a:ext uri="{FF2B5EF4-FFF2-40B4-BE49-F238E27FC236}">
                    <a16:creationId xmlns:a16="http://schemas.microsoft.com/office/drawing/2014/main" id="{38C9346B-7384-4E67-82FA-67F960838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6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" name="Line 10">
                <a:extLst>
                  <a:ext uri="{FF2B5EF4-FFF2-40B4-BE49-F238E27FC236}">
                    <a16:creationId xmlns:a16="http://schemas.microsoft.com/office/drawing/2014/main" id="{0C381F5E-C99C-4684-9B1D-59E559353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" y="296"/>
                <a:ext cx="89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0" name="Line 11">
                <a:extLst>
                  <a:ext uri="{FF2B5EF4-FFF2-40B4-BE49-F238E27FC236}">
                    <a16:creationId xmlns:a16="http://schemas.microsoft.com/office/drawing/2014/main" id="{3932B610-D521-45B6-8A0F-9E99D7F19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" y="326"/>
                <a:ext cx="67" cy="0"/>
              </a:xfrm>
              <a:prstGeom prst="line">
                <a:avLst/>
              </a:pr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CB3EAF8B-E390-4FCF-A916-F12DAAB16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" y="13"/>
                <a:ext cx="189" cy="220"/>
              </a:xfrm>
              <a:custGeom>
                <a:avLst/>
                <a:gdLst>
                  <a:gd name="T0" fmla="*/ 69 w 90"/>
                  <a:gd name="T1" fmla="*/ 104 h 104"/>
                  <a:gd name="T2" fmla="*/ 20 w 90"/>
                  <a:gd name="T3" fmla="*/ 104 h 104"/>
                  <a:gd name="T4" fmla="*/ 20 w 90"/>
                  <a:gd name="T5" fmla="*/ 100 h 104"/>
                  <a:gd name="T6" fmla="*/ 8 w 90"/>
                  <a:gd name="T7" fmla="*/ 72 h 104"/>
                  <a:gd name="T8" fmla="*/ 8 w 90"/>
                  <a:gd name="T9" fmla="*/ 72 h 104"/>
                  <a:gd name="T10" fmla="*/ 0 w 90"/>
                  <a:gd name="T11" fmla="*/ 45 h 104"/>
                  <a:gd name="T12" fmla="*/ 45 w 90"/>
                  <a:gd name="T13" fmla="*/ 0 h 104"/>
                  <a:gd name="T14" fmla="*/ 90 w 90"/>
                  <a:gd name="T15" fmla="*/ 45 h 104"/>
                  <a:gd name="T16" fmla="*/ 81 w 90"/>
                  <a:gd name="T17" fmla="*/ 72 h 104"/>
                  <a:gd name="T18" fmla="*/ 79 w 90"/>
                  <a:gd name="T19" fmla="*/ 74 h 104"/>
                  <a:gd name="T20" fmla="*/ 70 w 90"/>
                  <a:gd name="T21" fmla="*/ 100 h 104"/>
                  <a:gd name="T22" fmla="*/ 69 w 90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104">
                    <a:moveTo>
                      <a:pt x="69" y="104"/>
                    </a:move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0" y="100"/>
                      <a:pt x="18" y="85"/>
                      <a:pt x="8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64"/>
                      <a:pt x="0" y="5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55"/>
                      <a:pt x="87" y="64"/>
                      <a:pt x="81" y="72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1" y="87"/>
                      <a:pt x="70" y="100"/>
                      <a:pt x="70" y="100"/>
                    </a:cubicBezTo>
                    <a:lnTo>
                      <a:pt x="69" y="10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42" name="Group 2">
            <a:extLst>
              <a:ext uri="{FF2B5EF4-FFF2-40B4-BE49-F238E27FC236}">
                <a16:creationId xmlns:a16="http://schemas.microsoft.com/office/drawing/2014/main" id="{9AD64890-9705-481D-98A1-D6AC48009DDD}"/>
              </a:ext>
            </a:extLst>
          </p:cNvPr>
          <p:cNvGrpSpPr/>
          <p:nvPr/>
        </p:nvGrpSpPr>
        <p:grpSpPr>
          <a:xfrm>
            <a:off x="2227644" y="2636219"/>
            <a:ext cx="1075430" cy="1075430"/>
            <a:chOff x="2515259" y="2937820"/>
            <a:chExt cx="609076" cy="610674"/>
          </a:xfrm>
          <a:solidFill>
            <a:srgbClr val="EDC30D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46F1CBA-B754-4CC7-9D6D-8DEA3AB41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259" y="2937820"/>
              <a:ext cx="609076" cy="610674"/>
            </a:xfrm>
            <a:prstGeom prst="ellipse">
              <a:avLst/>
            </a:prstGeom>
            <a:grpFill/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>
                <a:defRPr/>
              </a:pPr>
              <a:endParaRPr lang="en-US" sz="1764" kern="0" dirty="0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B06D80B-C7DD-48E9-80FE-9F17B4BD78DE}"/>
                </a:ext>
              </a:extLst>
            </p:cNvPr>
            <p:cNvGrpSpPr/>
            <p:nvPr/>
          </p:nvGrpSpPr>
          <p:grpSpPr>
            <a:xfrm>
              <a:off x="2625283" y="3118687"/>
              <a:ext cx="377825" cy="325438"/>
              <a:chOff x="2628926" y="3122330"/>
              <a:chExt cx="377825" cy="325438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6C5B90CE-B56E-42B8-B6EA-E0446C29C3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8926" y="3122330"/>
                <a:ext cx="377825" cy="325438"/>
              </a:xfrm>
              <a:custGeom>
                <a:avLst/>
                <a:gdLst>
                  <a:gd name="T0" fmla="*/ 170 w 238"/>
                  <a:gd name="T1" fmla="*/ 0 h 205"/>
                  <a:gd name="T2" fmla="*/ 0 w 238"/>
                  <a:gd name="T3" fmla="*/ 0 h 205"/>
                  <a:gd name="T4" fmla="*/ 0 w 238"/>
                  <a:gd name="T5" fmla="*/ 120 h 205"/>
                  <a:gd name="T6" fmla="*/ 17 w 238"/>
                  <a:gd name="T7" fmla="*/ 120 h 205"/>
                  <a:gd name="T8" fmla="*/ 17 w 238"/>
                  <a:gd name="T9" fmla="*/ 171 h 205"/>
                  <a:gd name="T10" fmla="*/ 68 w 238"/>
                  <a:gd name="T11" fmla="*/ 120 h 205"/>
                  <a:gd name="T12" fmla="*/ 68 w 238"/>
                  <a:gd name="T13" fmla="*/ 154 h 205"/>
                  <a:gd name="T14" fmla="*/ 170 w 238"/>
                  <a:gd name="T15" fmla="*/ 154 h 205"/>
                  <a:gd name="T16" fmla="*/ 221 w 238"/>
                  <a:gd name="T17" fmla="*/ 205 h 205"/>
                  <a:gd name="T18" fmla="*/ 221 w 238"/>
                  <a:gd name="T19" fmla="*/ 154 h 205"/>
                  <a:gd name="T20" fmla="*/ 238 w 238"/>
                  <a:gd name="T21" fmla="*/ 154 h 205"/>
                  <a:gd name="T22" fmla="*/ 238 w 238"/>
                  <a:gd name="T23" fmla="*/ 34 h 205"/>
                  <a:gd name="T24" fmla="*/ 170 w 238"/>
                  <a:gd name="T25" fmla="*/ 34 h 205"/>
                  <a:gd name="T26" fmla="*/ 170 w 238"/>
                  <a:gd name="T27" fmla="*/ 0 h 205"/>
                  <a:gd name="T28" fmla="*/ 62 w 238"/>
                  <a:gd name="T29" fmla="*/ 103 h 205"/>
                  <a:gd name="T30" fmla="*/ 55 w 238"/>
                  <a:gd name="T31" fmla="*/ 107 h 205"/>
                  <a:gd name="T32" fmla="*/ 34 w 238"/>
                  <a:gd name="T33" fmla="*/ 130 h 205"/>
                  <a:gd name="T34" fmla="*/ 34 w 238"/>
                  <a:gd name="T35" fmla="*/ 120 h 205"/>
                  <a:gd name="T36" fmla="*/ 34 w 238"/>
                  <a:gd name="T37" fmla="*/ 103 h 205"/>
                  <a:gd name="T38" fmla="*/ 17 w 238"/>
                  <a:gd name="T39" fmla="*/ 103 h 205"/>
                  <a:gd name="T40" fmla="*/ 17 w 238"/>
                  <a:gd name="T41" fmla="*/ 17 h 205"/>
                  <a:gd name="T42" fmla="*/ 153 w 238"/>
                  <a:gd name="T43" fmla="*/ 17 h 205"/>
                  <a:gd name="T44" fmla="*/ 153 w 238"/>
                  <a:gd name="T45" fmla="*/ 103 h 205"/>
                  <a:gd name="T46" fmla="*/ 68 w 238"/>
                  <a:gd name="T47" fmla="*/ 103 h 205"/>
                  <a:gd name="T48" fmla="*/ 62 w 238"/>
                  <a:gd name="T49" fmla="*/ 103 h 205"/>
                  <a:gd name="T50" fmla="*/ 221 w 238"/>
                  <a:gd name="T51" fmla="*/ 51 h 205"/>
                  <a:gd name="T52" fmla="*/ 221 w 238"/>
                  <a:gd name="T53" fmla="*/ 137 h 205"/>
                  <a:gd name="T54" fmla="*/ 204 w 238"/>
                  <a:gd name="T55" fmla="*/ 137 h 205"/>
                  <a:gd name="T56" fmla="*/ 204 w 238"/>
                  <a:gd name="T57" fmla="*/ 154 h 205"/>
                  <a:gd name="T58" fmla="*/ 204 w 238"/>
                  <a:gd name="T59" fmla="*/ 164 h 205"/>
                  <a:gd name="T60" fmla="*/ 183 w 238"/>
                  <a:gd name="T61" fmla="*/ 141 h 205"/>
                  <a:gd name="T62" fmla="*/ 176 w 238"/>
                  <a:gd name="T63" fmla="*/ 137 h 205"/>
                  <a:gd name="T64" fmla="*/ 170 w 238"/>
                  <a:gd name="T65" fmla="*/ 137 h 205"/>
                  <a:gd name="T66" fmla="*/ 85 w 238"/>
                  <a:gd name="T67" fmla="*/ 137 h 205"/>
                  <a:gd name="T68" fmla="*/ 85 w 238"/>
                  <a:gd name="T69" fmla="*/ 120 h 205"/>
                  <a:gd name="T70" fmla="*/ 170 w 238"/>
                  <a:gd name="T71" fmla="*/ 120 h 205"/>
                  <a:gd name="T72" fmla="*/ 170 w 238"/>
                  <a:gd name="T73" fmla="*/ 51 h 205"/>
                  <a:gd name="T74" fmla="*/ 221 w 238"/>
                  <a:gd name="T75" fmla="*/ 5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8" h="205">
                    <a:moveTo>
                      <a:pt x="170" y="0"/>
                    </a:moveTo>
                    <a:lnTo>
                      <a:pt x="0" y="0"/>
                    </a:lnTo>
                    <a:lnTo>
                      <a:pt x="0" y="120"/>
                    </a:lnTo>
                    <a:lnTo>
                      <a:pt x="17" y="120"/>
                    </a:lnTo>
                    <a:lnTo>
                      <a:pt x="17" y="171"/>
                    </a:lnTo>
                    <a:lnTo>
                      <a:pt x="68" y="120"/>
                    </a:lnTo>
                    <a:lnTo>
                      <a:pt x="68" y="154"/>
                    </a:lnTo>
                    <a:lnTo>
                      <a:pt x="170" y="154"/>
                    </a:lnTo>
                    <a:lnTo>
                      <a:pt x="221" y="205"/>
                    </a:lnTo>
                    <a:lnTo>
                      <a:pt x="221" y="154"/>
                    </a:lnTo>
                    <a:lnTo>
                      <a:pt x="238" y="154"/>
                    </a:lnTo>
                    <a:lnTo>
                      <a:pt x="238" y="34"/>
                    </a:lnTo>
                    <a:lnTo>
                      <a:pt x="170" y="34"/>
                    </a:lnTo>
                    <a:lnTo>
                      <a:pt x="170" y="0"/>
                    </a:lnTo>
                    <a:close/>
                    <a:moveTo>
                      <a:pt x="62" y="103"/>
                    </a:moveTo>
                    <a:lnTo>
                      <a:pt x="55" y="107"/>
                    </a:lnTo>
                    <a:lnTo>
                      <a:pt x="34" y="130"/>
                    </a:lnTo>
                    <a:lnTo>
                      <a:pt x="34" y="120"/>
                    </a:lnTo>
                    <a:lnTo>
                      <a:pt x="34" y="103"/>
                    </a:lnTo>
                    <a:lnTo>
                      <a:pt x="17" y="103"/>
                    </a:lnTo>
                    <a:lnTo>
                      <a:pt x="17" y="17"/>
                    </a:lnTo>
                    <a:lnTo>
                      <a:pt x="153" y="17"/>
                    </a:lnTo>
                    <a:lnTo>
                      <a:pt x="153" y="103"/>
                    </a:lnTo>
                    <a:lnTo>
                      <a:pt x="68" y="103"/>
                    </a:lnTo>
                    <a:lnTo>
                      <a:pt x="62" y="103"/>
                    </a:lnTo>
                    <a:close/>
                    <a:moveTo>
                      <a:pt x="221" y="51"/>
                    </a:moveTo>
                    <a:lnTo>
                      <a:pt x="221" y="137"/>
                    </a:lnTo>
                    <a:lnTo>
                      <a:pt x="204" y="137"/>
                    </a:lnTo>
                    <a:lnTo>
                      <a:pt x="204" y="154"/>
                    </a:lnTo>
                    <a:lnTo>
                      <a:pt x="204" y="164"/>
                    </a:lnTo>
                    <a:lnTo>
                      <a:pt x="183" y="141"/>
                    </a:lnTo>
                    <a:lnTo>
                      <a:pt x="176" y="137"/>
                    </a:lnTo>
                    <a:lnTo>
                      <a:pt x="170" y="137"/>
                    </a:lnTo>
                    <a:lnTo>
                      <a:pt x="85" y="137"/>
                    </a:lnTo>
                    <a:lnTo>
                      <a:pt x="85" y="120"/>
                    </a:lnTo>
                    <a:lnTo>
                      <a:pt x="170" y="120"/>
                    </a:lnTo>
                    <a:lnTo>
                      <a:pt x="170" y="51"/>
                    </a:lnTo>
                    <a:lnTo>
                      <a:pt x="221" y="51"/>
                    </a:lnTo>
                    <a:close/>
                  </a:path>
                </a:pathLst>
              </a:custGeom>
              <a:grpFill/>
              <a:ln w="15875">
                <a:solidFill>
                  <a:srgbClr val="FFFFFF"/>
                </a:solidFill>
                <a:miter lim="800000"/>
              </a:ln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defTabSz="914093">
                  <a:defRPr/>
                </a:pPr>
                <a:endParaRPr lang="en-US" sz="1764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9B5E1F-624D-4526-A8F0-D3FCE251401F}"/>
                  </a:ext>
                </a:extLst>
              </p:cNvPr>
              <p:cNvSpPr txBox="1"/>
              <p:nvPr/>
            </p:nvSpPr>
            <p:spPr>
              <a:xfrm>
                <a:off x="2701957" y="3178066"/>
                <a:ext cx="105886" cy="69372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</a:bodyPr>
              <a:lstStyle/>
              <a:p>
                <a:pPr defTabSz="91409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882" b="1" kern="0" dirty="0" err="1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abc</a:t>
                </a:r>
                <a:endParaRPr lang="en-US" sz="882" b="1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7" name="Group 1">
            <a:extLst>
              <a:ext uri="{FF2B5EF4-FFF2-40B4-BE49-F238E27FC236}">
                <a16:creationId xmlns:a16="http://schemas.microsoft.com/office/drawing/2014/main" id="{A842C012-887E-49B9-ABC0-6FA3CA5FE447}"/>
              </a:ext>
            </a:extLst>
          </p:cNvPr>
          <p:cNvGrpSpPr/>
          <p:nvPr/>
        </p:nvGrpSpPr>
        <p:grpSpPr>
          <a:xfrm>
            <a:off x="1483838" y="2887297"/>
            <a:ext cx="600082" cy="598513"/>
            <a:chOff x="1405308" y="2837772"/>
            <a:chExt cx="826389" cy="82423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BC81048-C553-4CB1-AAEB-D99C4B707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308" y="2837772"/>
              <a:ext cx="826389" cy="824231"/>
            </a:xfrm>
            <a:prstGeom prst="ellipse">
              <a:avLst/>
            </a:prstGeom>
            <a:solidFill>
              <a:srgbClr val="C7C7C7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1764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49" name="arrow_22">
              <a:extLst>
                <a:ext uri="{FF2B5EF4-FFF2-40B4-BE49-F238E27FC236}">
                  <a16:creationId xmlns:a16="http://schemas.microsoft.com/office/drawing/2014/main" id="{2A0A3E7D-71B7-4F7B-9019-53FF74551B3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2446" y="3054625"/>
              <a:ext cx="392113" cy="390525"/>
            </a:xfrm>
            <a:custGeom>
              <a:avLst/>
              <a:gdLst>
                <a:gd name="T0" fmla="*/ 21 w 340"/>
                <a:gd name="T1" fmla="*/ 89 h 340"/>
                <a:gd name="T2" fmla="*/ 170 w 340"/>
                <a:gd name="T3" fmla="*/ 0 h 340"/>
                <a:gd name="T4" fmla="*/ 340 w 340"/>
                <a:gd name="T5" fmla="*/ 170 h 340"/>
                <a:gd name="T6" fmla="*/ 170 w 340"/>
                <a:gd name="T7" fmla="*/ 340 h 340"/>
                <a:gd name="T8" fmla="*/ 0 w 340"/>
                <a:gd name="T9" fmla="*/ 170 h 340"/>
                <a:gd name="T10" fmla="*/ 10 w 340"/>
                <a:gd name="T11" fmla="*/ 12 h 340"/>
                <a:gd name="T12" fmla="*/ 20 w 340"/>
                <a:gd name="T13" fmla="*/ 89 h 340"/>
                <a:gd name="T14" fmla="*/ 97 w 340"/>
                <a:gd name="T15" fmla="*/ 79 h 340"/>
                <a:gd name="T16" fmla="*/ 94 w 340"/>
                <a:gd name="T17" fmla="*/ 243 h 340"/>
                <a:gd name="T18" fmla="*/ 94 w 340"/>
                <a:gd name="T19" fmla="*/ 174 h 340"/>
                <a:gd name="T20" fmla="*/ 143 w 340"/>
                <a:gd name="T21" fmla="*/ 243 h 340"/>
                <a:gd name="T22" fmla="*/ 143 w 340"/>
                <a:gd name="T23" fmla="*/ 145 h 340"/>
                <a:gd name="T24" fmla="*/ 193 w 340"/>
                <a:gd name="T25" fmla="*/ 243 h 340"/>
                <a:gd name="T26" fmla="*/ 193 w 340"/>
                <a:gd name="T27" fmla="*/ 123 h 340"/>
                <a:gd name="T28" fmla="*/ 242 w 340"/>
                <a:gd name="T29" fmla="*/ 243 h 340"/>
                <a:gd name="T30" fmla="*/ 242 w 340"/>
                <a:gd name="T31" fmla="*/ 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340">
                  <a:moveTo>
                    <a:pt x="21" y="89"/>
                  </a:moveTo>
                  <a:cubicBezTo>
                    <a:pt x="49" y="36"/>
                    <a:pt x="106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moveTo>
                    <a:pt x="10" y="12"/>
                  </a:moveTo>
                  <a:cubicBezTo>
                    <a:pt x="20" y="89"/>
                    <a:pt x="20" y="89"/>
                    <a:pt x="20" y="89"/>
                  </a:cubicBezTo>
                  <a:cubicBezTo>
                    <a:pt x="97" y="79"/>
                    <a:pt x="97" y="79"/>
                    <a:pt x="97" y="79"/>
                  </a:cubicBezTo>
                  <a:moveTo>
                    <a:pt x="94" y="243"/>
                  </a:moveTo>
                  <a:cubicBezTo>
                    <a:pt x="94" y="174"/>
                    <a:pt x="94" y="174"/>
                    <a:pt x="94" y="174"/>
                  </a:cubicBezTo>
                  <a:moveTo>
                    <a:pt x="143" y="243"/>
                  </a:moveTo>
                  <a:cubicBezTo>
                    <a:pt x="143" y="145"/>
                    <a:pt x="143" y="145"/>
                    <a:pt x="143" y="145"/>
                  </a:cubicBezTo>
                  <a:moveTo>
                    <a:pt x="193" y="243"/>
                  </a:moveTo>
                  <a:cubicBezTo>
                    <a:pt x="193" y="123"/>
                    <a:pt x="193" y="123"/>
                    <a:pt x="193" y="123"/>
                  </a:cubicBezTo>
                  <a:moveTo>
                    <a:pt x="242" y="243"/>
                  </a:moveTo>
                  <a:cubicBezTo>
                    <a:pt x="242" y="89"/>
                    <a:pt x="242" y="89"/>
                    <a:pt x="242" y="89"/>
                  </a:cubicBezTo>
                </a:path>
              </a:pathLst>
            </a:custGeom>
            <a:noFill/>
            <a:ln w="19050" cap="flat">
              <a:solidFill>
                <a:srgbClr val="F9F8F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defTabSz="914093"/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23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2 2.61008E-6 L -4.70513E-6 2.61008E-6 " pathEditMode="relative" rAng="0" ptsTypes="AA">
                                      <p:cBhvr>
                                        <p:cTn id="9" dur="6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2 3.42714E-6 L -4.68215E-6 3.42714E-6 " pathEditMode="relative" rAng="0" ptsTypes="AA">
                                      <p:cBhvr>
                                        <p:cTn id="11" dur="6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19 2.22878E-6 L 4.70258E-6 2.22878E-6 " pathEditMode="relative" rAng="0" ptsTypes="AA">
                                      <p:cBhvr>
                                        <p:cTn id="16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851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1" ma:contentTypeDescription="Create a new document." ma:contentTypeScope="" ma:versionID="da8180330c40cbc58930e83d03e95f68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2bbcfa11de9a9cfb97ea9d1aa4eaafb4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F9892B-FA2E-488A-AB7B-319D84FC40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7EB648-3247-489F-91F0-E73A34B61B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09D935-F86E-42FB-AA3A-7D8CA743C92B}">
  <ds:schemaRefs>
    <ds:schemaRef ds:uri="3dd97c74-5ef0-47a1-a0c0-112a138906c0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bb5988d6-8fef-43bf-8684-73b55c79ce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479</Words>
  <Application>Microsoft Office PowerPoint</Application>
  <PresentationFormat>Widescreen</PresentationFormat>
  <Paragraphs>107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black</vt:lpstr>
      <vt:lpstr>Segoe UI Light</vt:lpstr>
      <vt:lpstr>Segoe UI Semilight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Summary</dc:title>
  <dc:creator>Insight 2 Actions</dc:creator>
  <cp:lastModifiedBy>Insight 2 Actions</cp:lastModifiedBy>
  <cp:revision>1</cp:revision>
  <dcterms:created xsi:type="dcterms:W3CDTF">2018-12-15T14:23:08Z</dcterms:created>
  <dcterms:modified xsi:type="dcterms:W3CDTF">2018-12-15T20:47:59Z</dcterms:modified>
</cp:coreProperties>
</file>